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263" r:id="rId2"/>
    <p:sldId id="257" r:id="rId3"/>
    <p:sldId id="258" r:id="rId4"/>
    <p:sldId id="265" r:id="rId5"/>
    <p:sldId id="285" r:id="rId6"/>
    <p:sldId id="286" r:id="rId7"/>
    <p:sldId id="287" r:id="rId8"/>
    <p:sldId id="259" r:id="rId9"/>
    <p:sldId id="269" r:id="rId10"/>
    <p:sldId id="288" r:id="rId11"/>
    <p:sldId id="272" r:id="rId12"/>
    <p:sldId id="271" r:id="rId13"/>
    <p:sldId id="260" r:id="rId14"/>
    <p:sldId id="273" r:id="rId15"/>
    <p:sldId id="274" r:id="rId16"/>
    <p:sldId id="275" r:id="rId17"/>
    <p:sldId id="277" r:id="rId18"/>
    <p:sldId id="264" r:id="rId1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F2EA"/>
    <a:srgbClr val="93B0C1"/>
    <a:srgbClr val="E5EAEE"/>
    <a:srgbClr val="B6C3C5"/>
    <a:srgbClr val="99B4C4"/>
    <a:srgbClr val="FDFD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278" autoAdjust="0"/>
    <p:restoredTop sz="94660"/>
  </p:normalViewPr>
  <p:slideViewPr>
    <p:cSldViewPr snapToGrid="0">
      <p:cViewPr varScale="1">
        <p:scale>
          <a:sx n="77" d="100"/>
          <a:sy n="77" d="100"/>
        </p:scale>
        <p:origin x="1059" y="5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2025/8/11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2025/8/11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2025/8/11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2025/8/11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2025/8/11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2025/8/11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2025/8/11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2025/8/11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2025/8/11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2025/8/11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2025/8/11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2025/8/11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2025/8/11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E5EAEE">
                <a:alpha val="39000"/>
              </a:srgbClr>
            </a:gs>
            <a:gs pos="60000">
              <a:srgbClr val="FDFDFD"/>
            </a:gs>
          </a:gsLst>
          <a:lin ang="13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2025/8/11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image" Target="../media/image3.png"/><Relationship Id="rId5" Type="http://schemas.openxmlformats.org/officeDocument/2006/relationships/tags" Target="../tags/tag5.xml"/><Relationship Id="rId10" Type="http://schemas.openxmlformats.org/officeDocument/2006/relationships/image" Target="../media/image2.png"/><Relationship Id="rId4" Type="http://schemas.openxmlformats.org/officeDocument/2006/relationships/tags" Target="../tags/tag4.xml"/><Relationship Id="rId9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9597" y="2504803"/>
            <a:ext cx="7700340" cy="4196408"/>
          </a:xfrm>
          <a:prstGeom prst="rect">
            <a:avLst/>
          </a:prstGeom>
        </p:spPr>
      </p:pic>
      <p:grpSp>
        <p:nvGrpSpPr>
          <p:cNvPr id="137" name="组合 136"/>
          <p:cNvGrpSpPr/>
          <p:nvPr/>
        </p:nvGrpSpPr>
        <p:grpSpPr>
          <a:xfrm>
            <a:off x="4733794" y="3823617"/>
            <a:ext cx="7340064" cy="1021316"/>
            <a:chOff x="6197921" y="4212685"/>
            <a:chExt cx="7340064" cy="1021316"/>
          </a:xfrm>
        </p:grpSpPr>
        <p:sp>
          <p:nvSpPr>
            <p:cNvPr id="109" name="文本框 138"/>
            <p:cNvSpPr txBox="1"/>
            <p:nvPr/>
          </p:nvSpPr>
          <p:spPr>
            <a:xfrm>
              <a:off x="6829319" y="4310671"/>
              <a:ext cx="307308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CN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student:HUANG</a:t>
              </a:r>
              <a:r>
                <a:rPr lang="en-US" altLang="zh-CN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KAIYU</a:t>
              </a:r>
            </a:p>
            <a:p>
              <a:pPr algn="l"/>
              <a:r>
                <a:rPr lang="en-US" altLang="zh-CN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         HUANG JINGYAN</a:t>
              </a:r>
            </a:p>
            <a:p>
              <a:pPr algn="l"/>
              <a:r>
                <a:rPr lang="en-US" altLang="zh-CN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         CHEN JINJU</a:t>
              </a:r>
            </a:p>
          </p:txBody>
        </p:sp>
        <p:grpSp>
          <p:nvGrpSpPr>
            <p:cNvPr id="123" name="组合 122"/>
            <p:cNvGrpSpPr/>
            <p:nvPr/>
          </p:nvGrpSpPr>
          <p:grpSpPr>
            <a:xfrm>
              <a:off x="6197921" y="4212685"/>
              <a:ext cx="396185" cy="565304"/>
              <a:chOff x="33337500" y="3175"/>
              <a:chExt cx="2930525" cy="4181475"/>
            </a:xfrm>
            <a:solidFill>
              <a:srgbClr val="93B0C1"/>
            </a:solidFill>
          </p:grpSpPr>
          <p:sp>
            <p:nvSpPr>
              <p:cNvPr id="124" name="Freeform 25"/>
              <p:cNvSpPr/>
              <p:nvPr/>
            </p:nvSpPr>
            <p:spPr bwMode="auto">
              <a:xfrm>
                <a:off x="35061525" y="2049463"/>
                <a:ext cx="1163638" cy="2033588"/>
              </a:xfrm>
              <a:custGeom>
                <a:avLst/>
                <a:gdLst>
                  <a:gd name="T0" fmla="*/ 64 w 275"/>
                  <a:gd name="T1" fmla="*/ 480 h 480"/>
                  <a:gd name="T2" fmla="*/ 275 w 275"/>
                  <a:gd name="T3" fmla="*/ 421 h 480"/>
                  <a:gd name="T4" fmla="*/ 258 w 275"/>
                  <a:gd name="T5" fmla="*/ 163 h 480"/>
                  <a:gd name="T6" fmla="*/ 135 w 275"/>
                  <a:gd name="T7" fmla="*/ 52 h 480"/>
                  <a:gd name="T8" fmla="*/ 36 w 275"/>
                  <a:gd name="T9" fmla="*/ 0 h 480"/>
                  <a:gd name="T10" fmla="*/ 0 w 275"/>
                  <a:gd name="T11" fmla="*/ 26 h 480"/>
                  <a:gd name="T12" fmla="*/ 64 w 275"/>
                  <a:gd name="T13" fmla="*/ 480 h 4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5" h="480">
                    <a:moveTo>
                      <a:pt x="64" y="480"/>
                    </a:moveTo>
                    <a:cubicBezTo>
                      <a:pt x="196" y="460"/>
                      <a:pt x="275" y="421"/>
                      <a:pt x="275" y="421"/>
                    </a:cubicBezTo>
                    <a:cubicBezTo>
                      <a:pt x="275" y="421"/>
                      <a:pt x="268" y="194"/>
                      <a:pt x="258" y="163"/>
                    </a:cubicBezTo>
                    <a:cubicBezTo>
                      <a:pt x="248" y="133"/>
                      <a:pt x="173" y="76"/>
                      <a:pt x="135" y="52"/>
                    </a:cubicBezTo>
                    <a:cubicBezTo>
                      <a:pt x="98" y="29"/>
                      <a:pt x="36" y="0"/>
                      <a:pt x="36" y="0"/>
                    </a:cubicBezTo>
                    <a:cubicBezTo>
                      <a:pt x="36" y="0"/>
                      <a:pt x="21" y="13"/>
                      <a:pt x="0" y="26"/>
                    </a:cubicBezTo>
                    <a:lnTo>
                      <a:pt x="64" y="4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600">
                  <a:solidFill>
                    <a:prstClr val="white"/>
                  </a:solidFill>
                </a:endParaRPr>
              </a:p>
            </p:txBody>
          </p:sp>
          <p:sp>
            <p:nvSpPr>
              <p:cNvPr id="125" name="Freeform 26"/>
              <p:cNvSpPr/>
              <p:nvPr/>
            </p:nvSpPr>
            <p:spPr bwMode="auto">
              <a:xfrm>
                <a:off x="34378900" y="2189163"/>
                <a:ext cx="263525" cy="1931988"/>
              </a:xfrm>
              <a:custGeom>
                <a:avLst/>
                <a:gdLst>
                  <a:gd name="T0" fmla="*/ 0 w 62"/>
                  <a:gd name="T1" fmla="*/ 453 h 456"/>
                  <a:gd name="T2" fmla="*/ 28 w 62"/>
                  <a:gd name="T3" fmla="*/ 456 h 456"/>
                  <a:gd name="T4" fmla="*/ 62 w 62"/>
                  <a:gd name="T5" fmla="*/ 7 h 456"/>
                  <a:gd name="T6" fmla="*/ 48 w 62"/>
                  <a:gd name="T7" fmla="*/ 0 h 456"/>
                  <a:gd name="T8" fmla="*/ 0 w 62"/>
                  <a:gd name="T9" fmla="*/ 453 h 4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456">
                    <a:moveTo>
                      <a:pt x="0" y="453"/>
                    </a:moveTo>
                    <a:cubicBezTo>
                      <a:pt x="9" y="454"/>
                      <a:pt x="18" y="455"/>
                      <a:pt x="28" y="456"/>
                    </a:cubicBezTo>
                    <a:cubicBezTo>
                      <a:pt x="62" y="7"/>
                      <a:pt x="62" y="7"/>
                      <a:pt x="62" y="7"/>
                    </a:cubicBezTo>
                    <a:cubicBezTo>
                      <a:pt x="57" y="5"/>
                      <a:pt x="53" y="3"/>
                      <a:pt x="48" y="0"/>
                    </a:cubicBezTo>
                    <a:lnTo>
                      <a:pt x="0" y="4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600">
                  <a:solidFill>
                    <a:prstClr val="white"/>
                  </a:solidFill>
                </a:endParaRPr>
              </a:p>
            </p:txBody>
          </p:sp>
          <p:sp>
            <p:nvSpPr>
              <p:cNvPr id="126" name="Freeform 27"/>
              <p:cNvSpPr/>
              <p:nvPr/>
            </p:nvSpPr>
            <p:spPr bwMode="auto">
              <a:xfrm>
                <a:off x="33396238" y="2032000"/>
                <a:ext cx="1127125" cy="2058988"/>
              </a:xfrm>
              <a:custGeom>
                <a:avLst/>
                <a:gdLst>
                  <a:gd name="T0" fmla="*/ 266 w 266"/>
                  <a:gd name="T1" fmla="*/ 27 h 486"/>
                  <a:gd name="T2" fmla="*/ 235 w 266"/>
                  <a:gd name="T3" fmla="*/ 0 h 486"/>
                  <a:gd name="T4" fmla="*/ 67 w 266"/>
                  <a:gd name="T5" fmla="*/ 101 h 486"/>
                  <a:gd name="T6" fmla="*/ 7 w 266"/>
                  <a:gd name="T7" fmla="*/ 235 h 486"/>
                  <a:gd name="T8" fmla="*/ 0 w 266"/>
                  <a:gd name="T9" fmla="*/ 428 h 486"/>
                  <a:gd name="T10" fmla="*/ 201 w 266"/>
                  <a:gd name="T11" fmla="*/ 486 h 486"/>
                  <a:gd name="T12" fmla="*/ 266 w 266"/>
                  <a:gd name="T13" fmla="*/ 27 h 4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6" h="486">
                    <a:moveTo>
                      <a:pt x="266" y="27"/>
                    </a:moveTo>
                    <a:cubicBezTo>
                      <a:pt x="248" y="14"/>
                      <a:pt x="235" y="0"/>
                      <a:pt x="235" y="0"/>
                    </a:cubicBezTo>
                    <a:cubicBezTo>
                      <a:pt x="235" y="0"/>
                      <a:pt x="91" y="70"/>
                      <a:pt x="67" y="101"/>
                    </a:cubicBezTo>
                    <a:cubicBezTo>
                      <a:pt x="43" y="131"/>
                      <a:pt x="9" y="156"/>
                      <a:pt x="7" y="235"/>
                    </a:cubicBezTo>
                    <a:cubicBezTo>
                      <a:pt x="5" y="315"/>
                      <a:pt x="0" y="428"/>
                      <a:pt x="0" y="428"/>
                    </a:cubicBezTo>
                    <a:cubicBezTo>
                      <a:pt x="0" y="428"/>
                      <a:pt x="83" y="467"/>
                      <a:pt x="201" y="486"/>
                    </a:cubicBezTo>
                    <a:lnTo>
                      <a:pt x="266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600">
                  <a:solidFill>
                    <a:prstClr val="white"/>
                  </a:solidFill>
                </a:endParaRPr>
              </a:p>
            </p:txBody>
          </p:sp>
          <p:sp>
            <p:nvSpPr>
              <p:cNvPr id="127" name="Freeform 28"/>
              <p:cNvSpPr/>
              <p:nvPr/>
            </p:nvSpPr>
            <p:spPr bwMode="auto">
              <a:xfrm>
                <a:off x="34947225" y="2197100"/>
                <a:ext cx="254000" cy="1914525"/>
              </a:xfrm>
              <a:custGeom>
                <a:avLst/>
                <a:gdLst>
                  <a:gd name="T0" fmla="*/ 12 w 60"/>
                  <a:gd name="T1" fmla="*/ 0 h 452"/>
                  <a:gd name="T2" fmla="*/ 0 w 60"/>
                  <a:gd name="T3" fmla="*/ 6 h 452"/>
                  <a:gd name="T4" fmla="*/ 36 w 60"/>
                  <a:gd name="T5" fmla="*/ 452 h 452"/>
                  <a:gd name="T6" fmla="*/ 60 w 60"/>
                  <a:gd name="T7" fmla="*/ 450 h 452"/>
                  <a:gd name="T8" fmla="*/ 12 w 60"/>
                  <a:gd name="T9" fmla="*/ 0 h 4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0" h="452">
                    <a:moveTo>
                      <a:pt x="12" y="0"/>
                    </a:moveTo>
                    <a:cubicBezTo>
                      <a:pt x="8" y="2"/>
                      <a:pt x="4" y="4"/>
                      <a:pt x="0" y="6"/>
                    </a:cubicBezTo>
                    <a:cubicBezTo>
                      <a:pt x="36" y="452"/>
                      <a:pt x="36" y="452"/>
                      <a:pt x="36" y="452"/>
                    </a:cubicBezTo>
                    <a:cubicBezTo>
                      <a:pt x="44" y="452"/>
                      <a:pt x="52" y="451"/>
                      <a:pt x="60" y="450"/>
                    </a:cubicBezTo>
                    <a:lnTo>
                      <a:pt x="1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600">
                  <a:solidFill>
                    <a:prstClr val="white"/>
                  </a:solidFill>
                </a:endParaRPr>
              </a:p>
            </p:txBody>
          </p:sp>
          <p:sp>
            <p:nvSpPr>
              <p:cNvPr id="128" name="Freeform 29"/>
              <p:cNvSpPr/>
              <p:nvPr/>
            </p:nvSpPr>
            <p:spPr bwMode="auto">
              <a:xfrm>
                <a:off x="33337500" y="1981200"/>
                <a:ext cx="2930525" cy="2203450"/>
              </a:xfrm>
              <a:custGeom>
                <a:avLst/>
                <a:gdLst>
                  <a:gd name="T0" fmla="*/ 692 w 692"/>
                  <a:gd name="T1" fmla="*/ 438 h 520"/>
                  <a:gd name="T2" fmla="*/ 681 w 692"/>
                  <a:gd name="T3" fmla="*/ 209 h 520"/>
                  <a:gd name="T4" fmla="*/ 593 w 692"/>
                  <a:gd name="T5" fmla="*/ 86 h 520"/>
                  <a:gd name="T6" fmla="*/ 550 w 692"/>
                  <a:gd name="T7" fmla="*/ 62 h 520"/>
                  <a:gd name="T8" fmla="*/ 456 w 692"/>
                  <a:gd name="T9" fmla="*/ 4 h 520"/>
                  <a:gd name="T10" fmla="*/ 452 w 692"/>
                  <a:gd name="T11" fmla="*/ 0 h 520"/>
                  <a:gd name="T12" fmla="*/ 447 w 692"/>
                  <a:gd name="T13" fmla="*/ 0 h 520"/>
                  <a:gd name="T14" fmla="*/ 424 w 692"/>
                  <a:gd name="T15" fmla="*/ 24 h 520"/>
                  <a:gd name="T16" fmla="*/ 442 w 692"/>
                  <a:gd name="T17" fmla="*/ 24 h 520"/>
                  <a:gd name="T18" fmla="*/ 539 w 692"/>
                  <a:gd name="T19" fmla="*/ 84 h 520"/>
                  <a:gd name="T20" fmla="*/ 580 w 692"/>
                  <a:gd name="T21" fmla="*/ 106 h 520"/>
                  <a:gd name="T22" fmla="*/ 657 w 692"/>
                  <a:gd name="T23" fmla="*/ 211 h 520"/>
                  <a:gd name="T24" fmla="*/ 667 w 692"/>
                  <a:gd name="T25" fmla="*/ 430 h 520"/>
                  <a:gd name="T26" fmla="*/ 343 w 692"/>
                  <a:gd name="T27" fmla="*/ 496 h 520"/>
                  <a:gd name="T28" fmla="*/ 25 w 692"/>
                  <a:gd name="T29" fmla="*/ 431 h 520"/>
                  <a:gd name="T30" fmla="*/ 36 w 692"/>
                  <a:gd name="T31" fmla="*/ 211 h 520"/>
                  <a:gd name="T32" fmla="*/ 112 w 692"/>
                  <a:gd name="T33" fmla="*/ 106 h 520"/>
                  <a:gd name="T34" fmla="*/ 154 w 692"/>
                  <a:gd name="T35" fmla="*/ 84 h 520"/>
                  <a:gd name="T36" fmla="*/ 251 w 692"/>
                  <a:gd name="T37" fmla="*/ 24 h 520"/>
                  <a:gd name="T38" fmla="*/ 260 w 692"/>
                  <a:gd name="T39" fmla="*/ 24 h 520"/>
                  <a:gd name="T40" fmla="*/ 241 w 692"/>
                  <a:gd name="T41" fmla="*/ 0 h 520"/>
                  <a:gd name="T42" fmla="*/ 240 w 692"/>
                  <a:gd name="T43" fmla="*/ 0 h 520"/>
                  <a:gd name="T44" fmla="*/ 237 w 692"/>
                  <a:gd name="T45" fmla="*/ 4 h 520"/>
                  <a:gd name="T46" fmla="*/ 142 w 692"/>
                  <a:gd name="T47" fmla="*/ 62 h 520"/>
                  <a:gd name="T48" fmla="*/ 100 w 692"/>
                  <a:gd name="T49" fmla="*/ 86 h 520"/>
                  <a:gd name="T50" fmla="*/ 12 w 692"/>
                  <a:gd name="T51" fmla="*/ 209 h 520"/>
                  <a:gd name="T52" fmla="*/ 1 w 692"/>
                  <a:gd name="T53" fmla="*/ 438 h 520"/>
                  <a:gd name="T54" fmla="*/ 0 w 692"/>
                  <a:gd name="T55" fmla="*/ 446 h 520"/>
                  <a:gd name="T56" fmla="*/ 8 w 692"/>
                  <a:gd name="T57" fmla="*/ 449 h 520"/>
                  <a:gd name="T58" fmla="*/ 343 w 692"/>
                  <a:gd name="T59" fmla="*/ 520 h 520"/>
                  <a:gd name="T60" fmla="*/ 685 w 692"/>
                  <a:gd name="T61" fmla="*/ 449 h 520"/>
                  <a:gd name="T62" fmla="*/ 692 w 692"/>
                  <a:gd name="T63" fmla="*/ 446 h 520"/>
                  <a:gd name="T64" fmla="*/ 692 w 692"/>
                  <a:gd name="T65" fmla="*/ 438 h 5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692" h="520">
                    <a:moveTo>
                      <a:pt x="692" y="438"/>
                    </a:moveTo>
                    <a:cubicBezTo>
                      <a:pt x="692" y="436"/>
                      <a:pt x="685" y="268"/>
                      <a:pt x="681" y="209"/>
                    </a:cubicBezTo>
                    <a:cubicBezTo>
                      <a:pt x="677" y="137"/>
                      <a:pt x="614" y="99"/>
                      <a:pt x="593" y="86"/>
                    </a:cubicBezTo>
                    <a:cubicBezTo>
                      <a:pt x="582" y="80"/>
                      <a:pt x="567" y="72"/>
                      <a:pt x="550" y="62"/>
                    </a:cubicBezTo>
                    <a:cubicBezTo>
                      <a:pt x="516" y="44"/>
                      <a:pt x="469" y="19"/>
                      <a:pt x="456" y="4"/>
                    </a:cubicBezTo>
                    <a:cubicBezTo>
                      <a:pt x="452" y="0"/>
                      <a:pt x="452" y="0"/>
                      <a:pt x="452" y="0"/>
                    </a:cubicBezTo>
                    <a:cubicBezTo>
                      <a:pt x="447" y="0"/>
                      <a:pt x="447" y="0"/>
                      <a:pt x="447" y="0"/>
                    </a:cubicBezTo>
                    <a:cubicBezTo>
                      <a:pt x="441" y="7"/>
                      <a:pt x="433" y="16"/>
                      <a:pt x="424" y="24"/>
                    </a:cubicBezTo>
                    <a:cubicBezTo>
                      <a:pt x="442" y="24"/>
                      <a:pt x="442" y="24"/>
                      <a:pt x="442" y="24"/>
                    </a:cubicBezTo>
                    <a:cubicBezTo>
                      <a:pt x="460" y="42"/>
                      <a:pt x="502" y="64"/>
                      <a:pt x="539" y="84"/>
                    </a:cubicBezTo>
                    <a:cubicBezTo>
                      <a:pt x="555" y="92"/>
                      <a:pt x="570" y="100"/>
                      <a:pt x="580" y="106"/>
                    </a:cubicBezTo>
                    <a:cubicBezTo>
                      <a:pt x="612" y="126"/>
                      <a:pt x="654" y="158"/>
                      <a:pt x="657" y="211"/>
                    </a:cubicBezTo>
                    <a:cubicBezTo>
                      <a:pt x="660" y="262"/>
                      <a:pt x="666" y="396"/>
                      <a:pt x="667" y="430"/>
                    </a:cubicBezTo>
                    <a:cubicBezTo>
                      <a:pt x="634" y="444"/>
                      <a:pt x="496" y="496"/>
                      <a:pt x="343" y="496"/>
                    </a:cubicBezTo>
                    <a:cubicBezTo>
                      <a:pt x="190" y="496"/>
                      <a:pt x="57" y="444"/>
                      <a:pt x="25" y="431"/>
                    </a:cubicBezTo>
                    <a:cubicBezTo>
                      <a:pt x="27" y="396"/>
                      <a:pt x="32" y="262"/>
                      <a:pt x="36" y="211"/>
                    </a:cubicBezTo>
                    <a:cubicBezTo>
                      <a:pt x="39" y="158"/>
                      <a:pt x="81" y="126"/>
                      <a:pt x="112" y="106"/>
                    </a:cubicBezTo>
                    <a:cubicBezTo>
                      <a:pt x="122" y="100"/>
                      <a:pt x="137" y="92"/>
                      <a:pt x="154" y="84"/>
                    </a:cubicBezTo>
                    <a:cubicBezTo>
                      <a:pt x="191" y="64"/>
                      <a:pt x="232" y="42"/>
                      <a:pt x="251" y="24"/>
                    </a:cubicBezTo>
                    <a:cubicBezTo>
                      <a:pt x="260" y="24"/>
                      <a:pt x="260" y="24"/>
                      <a:pt x="260" y="24"/>
                    </a:cubicBezTo>
                    <a:cubicBezTo>
                      <a:pt x="253" y="17"/>
                      <a:pt x="247" y="9"/>
                      <a:pt x="241" y="0"/>
                    </a:cubicBezTo>
                    <a:cubicBezTo>
                      <a:pt x="240" y="0"/>
                      <a:pt x="240" y="0"/>
                      <a:pt x="240" y="0"/>
                    </a:cubicBezTo>
                    <a:cubicBezTo>
                      <a:pt x="237" y="4"/>
                      <a:pt x="237" y="4"/>
                      <a:pt x="237" y="4"/>
                    </a:cubicBezTo>
                    <a:cubicBezTo>
                      <a:pt x="223" y="19"/>
                      <a:pt x="177" y="44"/>
                      <a:pt x="142" y="62"/>
                    </a:cubicBezTo>
                    <a:cubicBezTo>
                      <a:pt x="125" y="72"/>
                      <a:pt x="110" y="80"/>
                      <a:pt x="100" y="86"/>
                    </a:cubicBezTo>
                    <a:cubicBezTo>
                      <a:pt x="79" y="99"/>
                      <a:pt x="16" y="137"/>
                      <a:pt x="12" y="209"/>
                    </a:cubicBezTo>
                    <a:cubicBezTo>
                      <a:pt x="8" y="268"/>
                      <a:pt x="1" y="436"/>
                      <a:pt x="1" y="438"/>
                    </a:cubicBezTo>
                    <a:cubicBezTo>
                      <a:pt x="0" y="446"/>
                      <a:pt x="0" y="446"/>
                      <a:pt x="0" y="446"/>
                    </a:cubicBezTo>
                    <a:cubicBezTo>
                      <a:pt x="8" y="449"/>
                      <a:pt x="8" y="449"/>
                      <a:pt x="8" y="449"/>
                    </a:cubicBezTo>
                    <a:cubicBezTo>
                      <a:pt x="14" y="452"/>
                      <a:pt x="163" y="520"/>
                      <a:pt x="343" y="520"/>
                    </a:cubicBezTo>
                    <a:cubicBezTo>
                      <a:pt x="522" y="520"/>
                      <a:pt x="678" y="452"/>
                      <a:pt x="685" y="449"/>
                    </a:cubicBezTo>
                    <a:cubicBezTo>
                      <a:pt x="692" y="446"/>
                      <a:pt x="692" y="446"/>
                      <a:pt x="692" y="446"/>
                    </a:cubicBezTo>
                    <a:lnTo>
                      <a:pt x="692" y="43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600">
                  <a:solidFill>
                    <a:prstClr val="white"/>
                  </a:solidFill>
                </a:endParaRPr>
              </a:p>
            </p:txBody>
          </p:sp>
          <p:sp>
            <p:nvSpPr>
              <p:cNvPr id="129" name="Freeform 30"/>
              <p:cNvSpPr/>
              <p:nvPr/>
            </p:nvSpPr>
            <p:spPr bwMode="auto">
              <a:xfrm>
                <a:off x="33951863" y="1265238"/>
                <a:ext cx="258763" cy="482600"/>
              </a:xfrm>
              <a:custGeom>
                <a:avLst/>
                <a:gdLst>
                  <a:gd name="T0" fmla="*/ 40 w 61"/>
                  <a:gd name="T1" fmla="*/ 7 h 114"/>
                  <a:gd name="T2" fmla="*/ 5 w 61"/>
                  <a:gd name="T3" fmla="*/ 14 h 114"/>
                  <a:gd name="T4" fmla="*/ 17 w 61"/>
                  <a:gd name="T5" fmla="*/ 69 h 114"/>
                  <a:gd name="T6" fmla="*/ 35 w 61"/>
                  <a:gd name="T7" fmla="*/ 93 h 114"/>
                  <a:gd name="T8" fmla="*/ 54 w 61"/>
                  <a:gd name="T9" fmla="*/ 98 h 114"/>
                  <a:gd name="T10" fmla="*/ 40 w 61"/>
                  <a:gd name="T11" fmla="*/ 7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1" h="114">
                    <a:moveTo>
                      <a:pt x="40" y="7"/>
                    </a:moveTo>
                    <a:cubicBezTo>
                      <a:pt x="29" y="0"/>
                      <a:pt x="12" y="0"/>
                      <a:pt x="5" y="14"/>
                    </a:cubicBezTo>
                    <a:cubicBezTo>
                      <a:pt x="0" y="25"/>
                      <a:pt x="7" y="54"/>
                      <a:pt x="17" y="69"/>
                    </a:cubicBezTo>
                    <a:cubicBezTo>
                      <a:pt x="26" y="83"/>
                      <a:pt x="33" y="88"/>
                      <a:pt x="35" y="93"/>
                    </a:cubicBezTo>
                    <a:cubicBezTo>
                      <a:pt x="37" y="100"/>
                      <a:pt x="48" y="114"/>
                      <a:pt x="54" y="98"/>
                    </a:cubicBezTo>
                    <a:cubicBezTo>
                      <a:pt x="61" y="81"/>
                      <a:pt x="40" y="7"/>
                      <a:pt x="40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600">
                  <a:solidFill>
                    <a:prstClr val="white"/>
                  </a:solidFill>
                </a:endParaRPr>
              </a:p>
            </p:txBody>
          </p:sp>
          <p:sp>
            <p:nvSpPr>
              <p:cNvPr id="130" name="Freeform 31"/>
              <p:cNvSpPr/>
              <p:nvPr/>
            </p:nvSpPr>
            <p:spPr bwMode="auto">
              <a:xfrm>
                <a:off x="35399663" y="1252538"/>
                <a:ext cx="258763" cy="482600"/>
              </a:xfrm>
              <a:custGeom>
                <a:avLst/>
                <a:gdLst>
                  <a:gd name="T0" fmla="*/ 21 w 61"/>
                  <a:gd name="T1" fmla="*/ 7 h 114"/>
                  <a:gd name="T2" fmla="*/ 56 w 61"/>
                  <a:gd name="T3" fmla="*/ 14 h 114"/>
                  <a:gd name="T4" fmla="*/ 44 w 61"/>
                  <a:gd name="T5" fmla="*/ 69 h 114"/>
                  <a:gd name="T6" fmla="*/ 26 w 61"/>
                  <a:gd name="T7" fmla="*/ 93 h 114"/>
                  <a:gd name="T8" fmla="*/ 6 w 61"/>
                  <a:gd name="T9" fmla="*/ 97 h 114"/>
                  <a:gd name="T10" fmla="*/ 21 w 61"/>
                  <a:gd name="T11" fmla="*/ 7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1" h="114">
                    <a:moveTo>
                      <a:pt x="21" y="7"/>
                    </a:moveTo>
                    <a:cubicBezTo>
                      <a:pt x="32" y="0"/>
                      <a:pt x="49" y="0"/>
                      <a:pt x="56" y="14"/>
                    </a:cubicBezTo>
                    <a:cubicBezTo>
                      <a:pt x="61" y="25"/>
                      <a:pt x="54" y="54"/>
                      <a:pt x="44" y="69"/>
                    </a:cubicBezTo>
                    <a:cubicBezTo>
                      <a:pt x="35" y="82"/>
                      <a:pt x="28" y="88"/>
                      <a:pt x="26" y="93"/>
                    </a:cubicBezTo>
                    <a:cubicBezTo>
                      <a:pt x="23" y="100"/>
                      <a:pt x="13" y="114"/>
                      <a:pt x="6" y="97"/>
                    </a:cubicBezTo>
                    <a:cubicBezTo>
                      <a:pt x="0" y="81"/>
                      <a:pt x="21" y="7"/>
                      <a:pt x="21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600">
                  <a:solidFill>
                    <a:prstClr val="white"/>
                  </a:solidFill>
                </a:endParaRPr>
              </a:p>
            </p:txBody>
          </p:sp>
          <p:sp>
            <p:nvSpPr>
              <p:cNvPr id="131" name="Freeform 32"/>
              <p:cNvSpPr/>
              <p:nvPr/>
            </p:nvSpPr>
            <p:spPr bwMode="auto">
              <a:xfrm>
                <a:off x="33977263" y="815975"/>
                <a:ext cx="1630363" cy="1495425"/>
              </a:xfrm>
              <a:custGeom>
                <a:avLst/>
                <a:gdLst>
                  <a:gd name="T0" fmla="*/ 201 w 385"/>
                  <a:gd name="T1" fmla="*/ 24 h 353"/>
                  <a:gd name="T2" fmla="*/ 361 w 385"/>
                  <a:gd name="T3" fmla="*/ 24 h 353"/>
                  <a:gd name="T4" fmla="*/ 193 w 385"/>
                  <a:gd name="T5" fmla="*/ 329 h 353"/>
                  <a:gd name="T6" fmla="*/ 24 w 385"/>
                  <a:gd name="T7" fmla="*/ 24 h 353"/>
                  <a:gd name="T8" fmla="*/ 183 w 385"/>
                  <a:gd name="T9" fmla="*/ 24 h 353"/>
                  <a:gd name="T10" fmla="*/ 111 w 385"/>
                  <a:gd name="T11" fmla="*/ 0 h 353"/>
                  <a:gd name="T12" fmla="*/ 0 w 385"/>
                  <a:gd name="T13" fmla="*/ 0 h 353"/>
                  <a:gd name="T14" fmla="*/ 0 w 385"/>
                  <a:gd name="T15" fmla="*/ 12 h 353"/>
                  <a:gd name="T16" fmla="*/ 193 w 385"/>
                  <a:gd name="T17" fmla="*/ 353 h 353"/>
                  <a:gd name="T18" fmla="*/ 385 w 385"/>
                  <a:gd name="T19" fmla="*/ 12 h 353"/>
                  <a:gd name="T20" fmla="*/ 385 w 385"/>
                  <a:gd name="T21" fmla="*/ 0 h 353"/>
                  <a:gd name="T22" fmla="*/ 273 w 385"/>
                  <a:gd name="T23" fmla="*/ 0 h 353"/>
                  <a:gd name="T24" fmla="*/ 201 w 385"/>
                  <a:gd name="T25" fmla="*/ 24 h 3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85" h="353">
                    <a:moveTo>
                      <a:pt x="201" y="24"/>
                    </a:moveTo>
                    <a:cubicBezTo>
                      <a:pt x="361" y="24"/>
                      <a:pt x="361" y="24"/>
                      <a:pt x="361" y="24"/>
                    </a:cubicBezTo>
                    <a:cubicBezTo>
                      <a:pt x="357" y="156"/>
                      <a:pt x="299" y="329"/>
                      <a:pt x="193" y="329"/>
                    </a:cubicBezTo>
                    <a:cubicBezTo>
                      <a:pt x="86" y="329"/>
                      <a:pt x="28" y="156"/>
                      <a:pt x="24" y="24"/>
                    </a:cubicBezTo>
                    <a:cubicBezTo>
                      <a:pt x="183" y="24"/>
                      <a:pt x="183" y="24"/>
                      <a:pt x="183" y="24"/>
                    </a:cubicBezTo>
                    <a:cubicBezTo>
                      <a:pt x="111" y="0"/>
                      <a:pt x="111" y="0"/>
                      <a:pt x="11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50"/>
                      <a:pt x="61" y="353"/>
                      <a:pt x="193" y="353"/>
                    </a:cubicBezTo>
                    <a:cubicBezTo>
                      <a:pt x="324" y="353"/>
                      <a:pt x="385" y="150"/>
                      <a:pt x="385" y="12"/>
                    </a:cubicBezTo>
                    <a:cubicBezTo>
                      <a:pt x="385" y="0"/>
                      <a:pt x="385" y="0"/>
                      <a:pt x="385" y="0"/>
                    </a:cubicBezTo>
                    <a:cubicBezTo>
                      <a:pt x="273" y="0"/>
                      <a:pt x="273" y="0"/>
                      <a:pt x="273" y="0"/>
                    </a:cubicBezTo>
                    <a:lnTo>
                      <a:pt x="201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600">
                  <a:solidFill>
                    <a:prstClr val="white"/>
                  </a:solidFill>
                </a:endParaRPr>
              </a:p>
            </p:txBody>
          </p:sp>
          <p:sp>
            <p:nvSpPr>
              <p:cNvPr id="132" name="Freeform 33"/>
              <p:cNvSpPr/>
              <p:nvPr/>
            </p:nvSpPr>
            <p:spPr bwMode="auto">
              <a:xfrm>
                <a:off x="33918525" y="638175"/>
                <a:ext cx="1743075" cy="636588"/>
              </a:xfrm>
              <a:custGeom>
                <a:avLst/>
                <a:gdLst>
                  <a:gd name="T0" fmla="*/ 206 w 412"/>
                  <a:gd name="T1" fmla="*/ 69 h 150"/>
                  <a:gd name="T2" fmla="*/ 0 w 412"/>
                  <a:gd name="T3" fmla="*/ 0 h 150"/>
                  <a:gd name="T4" fmla="*/ 0 w 412"/>
                  <a:gd name="T5" fmla="*/ 98 h 150"/>
                  <a:gd name="T6" fmla="*/ 206 w 412"/>
                  <a:gd name="T7" fmla="*/ 150 h 150"/>
                  <a:gd name="T8" fmla="*/ 412 w 412"/>
                  <a:gd name="T9" fmla="*/ 98 h 150"/>
                  <a:gd name="T10" fmla="*/ 412 w 412"/>
                  <a:gd name="T11" fmla="*/ 0 h 150"/>
                  <a:gd name="T12" fmla="*/ 206 w 412"/>
                  <a:gd name="T13" fmla="*/ 69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12" h="150">
                    <a:moveTo>
                      <a:pt x="206" y="69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98"/>
                      <a:pt x="0" y="98"/>
                      <a:pt x="0" y="98"/>
                    </a:cubicBezTo>
                    <a:cubicBezTo>
                      <a:pt x="0" y="118"/>
                      <a:pt x="92" y="150"/>
                      <a:pt x="206" y="150"/>
                    </a:cubicBezTo>
                    <a:cubicBezTo>
                      <a:pt x="320" y="150"/>
                      <a:pt x="412" y="118"/>
                      <a:pt x="412" y="98"/>
                    </a:cubicBezTo>
                    <a:cubicBezTo>
                      <a:pt x="412" y="0"/>
                      <a:pt x="412" y="0"/>
                      <a:pt x="412" y="0"/>
                    </a:cubicBezTo>
                    <a:lnTo>
                      <a:pt x="206" y="6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600">
                  <a:solidFill>
                    <a:prstClr val="white"/>
                  </a:solidFill>
                </a:endParaRPr>
              </a:p>
            </p:txBody>
          </p:sp>
          <p:sp>
            <p:nvSpPr>
              <p:cNvPr id="133" name="Freeform 34"/>
              <p:cNvSpPr/>
              <p:nvPr/>
            </p:nvSpPr>
            <p:spPr bwMode="auto">
              <a:xfrm>
                <a:off x="33570863" y="3175"/>
                <a:ext cx="2438400" cy="822325"/>
              </a:xfrm>
              <a:custGeom>
                <a:avLst/>
                <a:gdLst>
                  <a:gd name="T0" fmla="*/ 1536 w 1536"/>
                  <a:gd name="T1" fmla="*/ 259 h 518"/>
                  <a:gd name="T2" fmla="*/ 768 w 1536"/>
                  <a:gd name="T3" fmla="*/ 518 h 518"/>
                  <a:gd name="T4" fmla="*/ 0 w 1536"/>
                  <a:gd name="T5" fmla="*/ 259 h 518"/>
                  <a:gd name="T6" fmla="*/ 768 w 1536"/>
                  <a:gd name="T7" fmla="*/ 0 h 518"/>
                  <a:gd name="T8" fmla="*/ 1536 w 1536"/>
                  <a:gd name="T9" fmla="*/ 259 h 5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36" h="518">
                    <a:moveTo>
                      <a:pt x="1536" y="259"/>
                    </a:moveTo>
                    <a:lnTo>
                      <a:pt x="768" y="518"/>
                    </a:lnTo>
                    <a:lnTo>
                      <a:pt x="0" y="259"/>
                    </a:lnTo>
                    <a:lnTo>
                      <a:pt x="768" y="0"/>
                    </a:lnTo>
                    <a:lnTo>
                      <a:pt x="1536" y="25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600">
                  <a:solidFill>
                    <a:prstClr val="white"/>
                  </a:solidFill>
                </a:endParaRPr>
              </a:p>
            </p:txBody>
          </p:sp>
          <p:sp>
            <p:nvSpPr>
              <p:cNvPr id="134" name="Rectangle 35"/>
              <p:cNvSpPr>
                <a:spLocks noChangeArrowheads="1"/>
              </p:cNvSpPr>
              <p:nvPr/>
            </p:nvSpPr>
            <p:spPr bwMode="auto">
              <a:xfrm>
                <a:off x="35869563" y="427038"/>
                <a:ext cx="55563" cy="34766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600">
                  <a:solidFill>
                    <a:prstClr val="white"/>
                  </a:solidFill>
                </a:endParaRPr>
              </a:p>
            </p:txBody>
          </p:sp>
          <p:sp>
            <p:nvSpPr>
              <p:cNvPr id="135" name="Freeform 36"/>
              <p:cNvSpPr/>
              <p:nvPr/>
            </p:nvSpPr>
            <p:spPr bwMode="auto">
              <a:xfrm>
                <a:off x="35840988" y="688975"/>
                <a:ext cx="122238" cy="284163"/>
              </a:xfrm>
              <a:custGeom>
                <a:avLst/>
                <a:gdLst>
                  <a:gd name="T0" fmla="*/ 29 w 29"/>
                  <a:gd name="T1" fmla="*/ 52 h 67"/>
                  <a:gd name="T2" fmla="*/ 14 w 29"/>
                  <a:gd name="T3" fmla="*/ 67 h 67"/>
                  <a:gd name="T4" fmla="*/ 14 w 29"/>
                  <a:gd name="T5" fmla="*/ 67 h 67"/>
                  <a:gd name="T6" fmla="*/ 0 w 29"/>
                  <a:gd name="T7" fmla="*/ 52 h 67"/>
                  <a:gd name="T8" fmla="*/ 0 w 29"/>
                  <a:gd name="T9" fmla="*/ 15 h 67"/>
                  <a:gd name="T10" fmla="*/ 14 w 29"/>
                  <a:gd name="T11" fmla="*/ 0 h 67"/>
                  <a:gd name="T12" fmla="*/ 14 w 29"/>
                  <a:gd name="T13" fmla="*/ 0 h 67"/>
                  <a:gd name="T14" fmla="*/ 29 w 29"/>
                  <a:gd name="T15" fmla="*/ 15 h 67"/>
                  <a:gd name="T16" fmla="*/ 29 w 29"/>
                  <a:gd name="T17" fmla="*/ 5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" h="67">
                    <a:moveTo>
                      <a:pt x="29" y="52"/>
                    </a:moveTo>
                    <a:cubicBezTo>
                      <a:pt x="29" y="60"/>
                      <a:pt x="23" y="67"/>
                      <a:pt x="14" y="67"/>
                    </a:cubicBezTo>
                    <a:cubicBezTo>
                      <a:pt x="14" y="67"/>
                      <a:pt x="14" y="67"/>
                      <a:pt x="14" y="67"/>
                    </a:cubicBezTo>
                    <a:cubicBezTo>
                      <a:pt x="6" y="67"/>
                      <a:pt x="0" y="60"/>
                      <a:pt x="0" y="52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7"/>
                      <a:pt x="6" y="0"/>
                      <a:pt x="1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23" y="0"/>
                      <a:pt x="29" y="7"/>
                      <a:pt x="29" y="15"/>
                    </a:cubicBezTo>
                    <a:lnTo>
                      <a:pt x="29" y="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60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36" name="文本框 175"/>
            <p:cNvSpPr txBox="1"/>
            <p:nvPr/>
          </p:nvSpPr>
          <p:spPr>
            <a:xfrm>
              <a:off x="10074729" y="4310671"/>
              <a:ext cx="34632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Teacher</a:t>
              </a:r>
              <a:r>
                <a:rPr lang="zh-CN" altLang="en-US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r>
                <a:rPr lang="en-US" altLang="zh-CN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Dmitrii Zakharov</a:t>
              </a:r>
              <a:endPara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3768725" y="1159510"/>
            <a:ext cx="8001635" cy="2122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b="1">
                <a:ln/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  <a:cs typeface="+mj-lt"/>
              </a:rPr>
              <a:t>Write your own implementation for simple autonomous control of mecanum robots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 bwMode="auto">
          <a:xfrm>
            <a:off x="6731666" y="1343110"/>
            <a:ext cx="4506603" cy="5514890"/>
          </a:xfrm>
          <a:custGeom>
            <a:avLst/>
            <a:gdLst>
              <a:gd name="T0" fmla="*/ 1412 w 1646"/>
              <a:gd name="T1" fmla="*/ 1674 h 2015"/>
              <a:gd name="T2" fmla="*/ 1372 w 1646"/>
              <a:gd name="T3" fmla="*/ 1163 h 2015"/>
              <a:gd name="T4" fmla="*/ 1439 w 1646"/>
              <a:gd name="T5" fmla="*/ 1075 h 2015"/>
              <a:gd name="T6" fmla="*/ 1536 w 1646"/>
              <a:gd name="T7" fmla="*/ 808 h 2015"/>
              <a:gd name="T8" fmla="*/ 1247 w 1646"/>
              <a:gd name="T9" fmla="*/ 156 h 2015"/>
              <a:gd name="T10" fmla="*/ 493 w 1646"/>
              <a:gd name="T11" fmla="*/ 100 h 2015"/>
              <a:gd name="T12" fmla="*/ 398 w 1646"/>
              <a:gd name="T13" fmla="*/ 157 h 2015"/>
              <a:gd name="T14" fmla="*/ 163 w 1646"/>
              <a:gd name="T15" fmla="*/ 524 h 2015"/>
              <a:gd name="T16" fmla="*/ 126 w 1646"/>
              <a:gd name="T17" fmla="*/ 617 h 2015"/>
              <a:gd name="T18" fmla="*/ 134 w 1646"/>
              <a:gd name="T19" fmla="*/ 682 h 2015"/>
              <a:gd name="T20" fmla="*/ 133 w 1646"/>
              <a:gd name="T21" fmla="*/ 749 h 2015"/>
              <a:gd name="T22" fmla="*/ 20 w 1646"/>
              <a:gd name="T23" fmla="*/ 977 h 2015"/>
              <a:gd name="T24" fmla="*/ 1 w 1646"/>
              <a:gd name="T25" fmla="*/ 1022 h 2015"/>
              <a:gd name="T26" fmla="*/ 35 w 1646"/>
              <a:gd name="T27" fmla="*/ 1079 h 2015"/>
              <a:gd name="T28" fmla="*/ 89 w 1646"/>
              <a:gd name="T29" fmla="*/ 1092 h 2015"/>
              <a:gd name="T30" fmla="*/ 103 w 1646"/>
              <a:gd name="T31" fmla="*/ 1178 h 2015"/>
              <a:gd name="T32" fmla="*/ 88 w 1646"/>
              <a:gd name="T33" fmla="*/ 1208 h 2015"/>
              <a:gd name="T34" fmla="*/ 113 w 1646"/>
              <a:gd name="T35" fmla="*/ 1250 h 2015"/>
              <a:gd name="T36" fmla="*/ 141 w 1646"/>
              <a:gd name="T37" fmla="*/ 1260 h 2015"/>
              <a:gd name="T38" fmla="*/ 118 w 1646"/>
              <a:gd name="T39" fmla="*/ 1278 h 2015"/>
              <a:gd name="T40" fmla="*/ 136 w 1646"/>
              <a:gd name="T41" fmla="*/ 1339 h 2015"/>
              <a:gd name="T42" fmla="*/ 151 w 1646"/>
              <a:gd name="T43" fmla="*/ 1373 h 2015"/>
              <a:gd name="T44" fmla="*/ 139 w 1646"/>
              <a:gd name="T45" fmla="*/ 1432 h 2015"/>
              <a:gd name="T46" fmla="*/ 215 w 1646"/>
              <a:gd name="T47" fmla="*/ 1540 h 2015"/>
              <a:gd name="T48" fmla="*/ 436 w 1646"/>
              <a:gd name="T49" fmla="*/ 1546 h 2015"/>
              <a:gd name="T50" fmla="*/ 541 w 1646"/>
              <a:gd name="T51" fmla="*/ 1617 h 2015"/>
              <a:gd name="T52" fmla="*/ 560 w 1646"/>
              <a:gd name="T53" fmla="*/ 1684 h 2015"/>
              <a:gd name="T54" fmla="*/ 644 w 1646"/>
              <a:gd name="T55" fmla="*/ 1879 h 2015"/>
              <a:gd name="T56" fmla="*/ 607 w 1646"/>
              <a:gd name="T57" fmla="*/ 2015 h 2015"/>
              <a:gd name="T58" fmla="*/ 1646 w 1646"/>
              <a:gd name="T59" fmla="*/ 2015 h 2015"/>
              <a:gd name="T60" fmla="*/ 1412 w 1646"/>
              <a:gd name="T61" fmla="*/ 1674 h 20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1646" h="2015">
                <a:moveTo>
                  <a:pt x="1412" y="1674"/>
                </a:moveTo>
                <a:cubicBezTo>
                  <a:pt x="1287" y="1534"/>
                  <a:pt x="1265" y="1326"/>
                  <a:pt x="1372" y="1163"/>
                </a:cubicBezTo>
                <a:cubicBezTo>
                  <a:pt x="1391" y="1135"/>
                  <a:pt x="1413" y="1106"/>
                  <a:pt x="1439" y="1075"/>
                </a:cubicBezTo>
                <a:cubicBezTo>
                  <a:pt x="1499" y="1000"/>
                  <a:pt x="1530" y="907"/>
                  <a:pt x="1536" y="808"/>
                </a:cubicBezTo>
                <a:cubicBezTo>
                  <a:pt x="1551" y="579"/>
                  <a:pt x="1439" y="291"/>
                  <a:pt x="1247" y="156"/>
                </a:cubicBezTo>
                <a:cubicBezTo>
                  <a:pt x="1032" y="18"/>
                  <a:pt x="744" y="0"/>
                  <a:pt x="493" y="100"/>
                </a:cubicBezTo>
                <a:cubicBezTo>
                  <a:pt x="460" y="116"/>
                  <a:pt x="429" y="135"/>
                  <a:pt x="398" y="157"/>
                </a:cubicBezTo>
                <a:cubicBezTo>
                  <a:pt x="258" y="258"/>
                  <a:pt x="224" y="369"/>
                  <a:pt x="163" y="524"/>
                </a:cubicBezTo>
                <a:cubicBezTo>
                  <a:pt x="151" y="554"/>
                  <a:pt x="133" y="585"/>
                  <a:pt x="126" y="617"/>
                </a:cubicBezTo>
                <a:cubicBezTo>
                  <a:pt x="119" y="652"/>
                  <a:pt x="127" y="664"/>
                  <a:pt x="134" y="682"/>
                </a:cubicBezTo>
                <a:cubicBezTo>
                  <a:pt x="145" y="707"/>
                  <a:pt x="144" y="723"/>
                  <a:pt x="133" y="749"/>
                </a:cubicBezTo>
                <a:cubicBezTo>
                  <a:pt x="97" y="826"/>
                  <a:pt x="65" y="904"/>
                  <a:pt x="20" y="977"/>
                </a:cubicBezTo>
                <a:cubicBezTo>
                  <a:pt x="12" y="989"/>
                  <a:pt x="2" y="1005"/>
                  <a:pt x="1" y="1022"/>
                </a:cubicBezTo>
                <a:cubicBezTo>
                  <a:pt x="0" y="1046"/>
                  <a:pt x="11" y="1070"/>
                  <a:pt x="35" y="1079"/>
                </a:cubicBezTo>
                <a:cubicBezTo>
                  <a:pt x="52" y="1085"/>
                  <a:pt x="71" y="1083"/>
                  <a:pt x="89" y="1092"/>
                </a:cubicBezTo>
                <a:cubicBezTo>
                  <a:pt x="130" y="1112"/>
                  <a:pt x="124" y="1148"/>
                  <a:pt x="103" y="1178"/>
                </a:cubicBezTo>
                <a:cubicBezTo>
                  <a:pt x="96" y="1189"/>
                  <a:pt x="89" y="1199"/>
                  <a:pt x="88" y="1208"/>
                </a:cubicBezTo>
                <a:cubicBezTo>
                  <a:pt x="85" y="1225"/>
                  <a:pt x="90" y="1240"/>
                  <a:pt x="113" y="1250"/>
                </a:cubicBezTo>
                <a:cubicBezTo>
                  <a:pt x="120" y="1254"/>
                  <a:pt x="130" y="1257"/>
                  <a:pt x="141" y="1260"/>
                </a:cubicBezTo>
                <a:cubicBezTo>
                  <a:pt x="131" y="1266"/>
                  <a:pt x="123" y="1272"/>
                  <a:pt x="118" y="1278"/>
                </a:cubicBezTo>
                <a:cubicBezTo>
                  <a:pt x="94" y="1302"/>
                  <a:pt x="114" y="1325"/>
                  <a:pt x="136" y="1339"/>
                </a:cubicBezTo>
                <a:cubicBezTo>
                  <a:pt x="150" y="1348"/>
                  <a:pt x="159" y="1356"/>
                  <a:pt x="151" y="1373"/>
                </a:cubicBezTo>
                <a:cubicBezTo>
                  <a:pt x="142" y="1393"/>
                  <a:pt x="139" y="1413"/>
                  <a:pt x="139" y="1432"/>
                </a:cubicBezTo>
                <a:cubicBezTo>
                  <a:pt x="140" y="1481"/>
                  <a:pt x="166" y="1527"/>
                  <a:pt x="215" y="1540"/>
                </a:cubicBezTo>
                <a:cubicBezTo>
                  <a:pt x="277" y="1556"/>
                  <a:pt x="371" y="1542"/>
                  <a:pt x="436" y="1546"/>
                </a:cubicBezTo>
                <a:cubicBezTo>
                  <a:pt x="483" y="1550"/>
                  <a:pt x="520" y="1567"/>
                  <a:pt x="541" y="1617"/>
                </a:cubicBezTo>
                <a:cubicBezTo>
                  <a:pt x="550" y="1639"/>
                  <a:pt x="555" y="1661"/>
                  <a:pt x="560" y="1684"/>
                </a:cubicBezTo>
                <a:cubicBezTo>
                  <a:pt x="577" y="1767"/>
                  <a:pt x="616" y="1806"/>
                  <a:pt x="644" y="1879"/>
                </a:cubicBezTo>
                <a:cubicBezTo>
                  <a:pt x="660" y="1920"/>
                  <a:pt x="660" y="1966"/>
                  <a:pt x="607" y="2015"/>
                </a:cubicBezTo>
                <a:cubicBezTo>
                  <a:pt x="1646" y="2015"/>
                  <a:pt x="1646" y="2015"/>
                  <a:pt x="1646" y="2015"/>
                </a:cubicBezTo>
                <a:cubicBezTo>
                  <a:pt x="1600" y="1886"/>
                  <a:pt x="1527" y="1803"/>
                  <a:pt x="1412" y="1674"/>
                </a:cubicBezTo>
                <a:close/>
              </a:path>
            </a:pathLst>
          </a:custGeom>
          <a:solidFill>
            <a:srgbClr val="CCF2EA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6" name="Freeform 6"/>
          <p:cNvSpPr/>
          <p:nvPr/>
        </p:nvSpPr>
        <p:spPr bwMode="auto">
          <a:xfrm>
            <a:off x="6731666" y="1444565"/>
            <a:ext cx="2223241" cy="5413435"/>
          </a:xfrm>
          <a:custGeom>
            <a:avLst/>
            <a:gdLst>
              <a:gd name="T0" fmla="*/ 812 w 812"/>
              <a:gd name="T1" fmla="*/ 0 h 1978"/>
              <a:gd name="T2" fmla="*/ 493 w 812"/>
              <a:gd name="T3" fmla="*/ 63 h 1978"/>
              <a:gd name="T4" fmla="*/ 398 w 812"/>
              <a:gd name="T5" fmla="*/ 120 h 1978"/>
              <a:gd name="T6" fmla="*/ 163 w 812"/>
              <a:gd name="T7" fmla="*/ 487 h 1978"/>
              <a:gd name="T8" fmla="*/ 126 w 812"/>
              <a:gd name="T9" fmla="*/ 580 h 1978"/>
              <a:gd name="T10" fmla="*/ 134 w 812"/>
              <a:gd name="T11" fmla="*/ 645 h 1978"/>
              <a:gd name="T12" fmla="*/ 133 w 812"/>
              <a:gd name="T13" fmla="*/ 712 h 1978"/>
              <a:gd name="T14" fmla="*/ 20 w 812"/>
              <a:gd name="T15" fmla="*/ 940 h 1978"/>
              <a:gd name="T16" fmla="*/ 1 w 812"/>
              <a:gd name="T17" fmla="*/ 985 h 1978"/>
              <a:gd name="T18" fmla="*/ 35 w 812"/>
              <a:gd name="T19" fmla="*/ 1042 h 1978"/>
              <a:gd name="T20" fmla="*/ 89 w 812"/>
              <a:gd name="T21" fmla="*/ 1055 h 1978"/>
              <a:gd name="T22" fmla="*/ 103 w 812"/>
              <a:gd name="T23" fmla="*/ 1141 h 1978"/>
              <a:gd name="T24" fmla="*/ 88 w 812"/>
              <a:gd name="T25" fmla="*/ 1171 h 1978"/>
              <a:gd name="T26" fmla="*/ 113 w 812"/>
              <a:gd name="T27" fmla="*/ 1213 h 1978"/>
              <a:gd name="T28" fmla="*/ 141 w 812"/>
              <a:gd name="T29" fmla="*/ 1223 h 1978"/>
              <a:gd name="T30" fmla="*/ 118 w 812"/>
              <a:gd name="T31" fmla="*/ 1241 h 1978"/>
              <a:gd name="T32" fmla="*/ 136 w 812"/>
              <a:gd name="T33" fmla="*/ 1302 h 1978"/>
              <a:gd name="T34" fmla="*/ 151 w 812"/>
              <a:gd name="T35" fmla="*/ 1336 h 1978"/>
              <a:gd name="T36" fmla="*/ 139 w 812"/>
              <a:gd name="T37" fmla="*/ 1395 h 1978"/>
              <a:gd name="T38" fmla="*/ 215 w 812"/>
              <a:gd name="T39" fmla="*/ 1503 h 1978"/>
              <a:gd name="T40" fmla="*/ 436 w 812"/>
              <a:gd name="T41" fmla="*/ 1509 h 1978"/>
              <a:gd name="T42" fmla="*/ 541 w 812"/>
              <a:gd name="T43" fmla="*/ 1580 h 1978"/>
              <a:gd name="T44" fmla="*/ 560 w 812"/>
              <a:gd name="T45" fmla="*/ 1647 h 1978"/>
              <a:gd name="T46" fmla="*/ 644 w 812"/>
              <a:gd name="T47" fmla="*/ 1842 h 1978"/>
              <a:gd name="T48" fmla="*/ 607 w 812"/>
              <a:gd name="T49" fmla="*/ 1978 h 1978"/>
              <a:gd name="T50" fmla="*/ 812 w 812"/>
              <a:gd name="T51" fmla="*/ 1978 h 1978"/>
              <a:gd name="T52" fmla="*/ 812 w 812"/>
              <a:gd name="T53" fmla="*/ 0 h 19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812" h="1978">
                <a:moveTo>
                  <a:pt x="812" y="0"/>
                </a:moveTo>
                <a:cubicBezTo>
                  <a:pt x="704" y="1"/>
                  <a:pt x="596" y="22"/>
                  <a:pt x="493" y="63"/>
                </a:cubicBezTo>
                <a:cubicBezTo>
                  <a:pt x="460" y="79"/>
                  <a:pt x="429" y="98"/>
                  <a:pt x="398" y="120"/>
                </a:cubicBezTo>
                <a:cubicBezTo>
                  <a:pt x="258" y="221"/>
                  <a:pt x="224" y="332"/>
                  <a:pt x="163" y="487"/>
                </a:cubicBezTo>
                <a:cubicBezTo>
                  <a:pt x="151" y="517"/>
                  <a:pt x="133" y="548"/>
                  <a:pt x="126" y="580"/>
                </a:cubicBezTo>
                <a:cubicBezTo>
                  <a:pt x="119" y="615"/>
                  <a:pt x="127" y="627"/>
                  <a:pt x="134" y="645"/>
                </a:cubicBezTo>
                <a:cubicBezTo>
                  <a:pt x="145" y="670"/>
                  <a:pt x="144" y="686"/>
                  <a:pt x="133" y="712"/>
                </a:cubicBezTo>
                <a:cubicBezTo>
                  <a:pt x="97" y="789"/>
                  <a:pt x="65" y="867"/>
                  <a:pt x="20" y="940"/>
                </a:cubicBezTo>
                <a:cubicBezTo>
                  <a:pt x="12" y="952"/>
                  <a:pt x="2" y="968"/>
                  <a:pt x="1" y="985"/>
                </a:cubicBezTo>
                <a:cubicBezTo>
                  <a:pt x="0" y="1009"/>
                  <a:pt x="11" y="1033"/>
                  <a:pt x="35" y="1042"/>
                </a:cubicBezTo>
                <a:cubicBezTo>
                  <a:pt x="52" y="1048"/>
                  <a:pt x="71" y="1046"/>
                  <a:pt x="89" y="1055"/>
                </a:cubicBezTo>
                <a:cubicBezTo>
                  <a:pt x="130" y="1075"/>
                  <a:pt x="124" y="1111"/>
                  <a:pt x="103" y="1141"/>
                </a:cubicBezTo>
                <a:cubicBezTo>
                  <a:pt x="96" y="1152"/>
                  <a:pt x="89" y="1162"/>
                  <a:pt x="88" y="1171"/>
                </a:cubicBezTo>
                <a:cubicBezTo>
                  <a:pt x="85" y="1188"/>
                  <a:pt x="90" y="1203"/>
                  <a:pt x="113" y="1213"/>
                </a:cubicBezTo>
                <a:cubicBezTo>
                  <a:pt x="120" y="1217"/>
                  <a:pt x="130" y="1220"/>
                  <a:pt x="141" y="1223"/>
                </a:cubicBezTo>
                <a:cubicBezTo>
                  <a:pt x="131" y="1229"/>
                  <a:pt x="123" y="1235"/>
                  <a:pt x="118" y="1241"/>
                </a:cubicBezTo>
                <a:cubicBezTo>
                  <a:pt x="94" y="1265"/>
                  <a:pt x="114" y="1288"/>
                  <a:pt x="136" y="1302"/>
                </a:cubicBezTo>
                <a:cubicBezTo>
                  <a:pt x="150" y="1311"/>
                  <a:pt x="159" y="1319"/>
                  <a:pt x="151" y="1336"/>
                </a:cubicBezTo>
                <a:cubicBezTo>
                  <a:pt x="142" y="1356"/>
                  <a:pt x="139" y="1376"/>
                  <a:pt x="139" y="1395"/>
                </a:cubicBezTo>
                <a:cubicBezTo>
                  <a:pt x="140" y="1444"/>
                  <a:pt x="166" y="1490"/>
                  <a:pt x="215" y="1503"/>
                </a:cubicBezTo>
                <a:cubicBezTo>
                  <a:pt x="277" y="1519"/>
                  <a:pt x="371" y="1505"/>
                  <a:pt x="436" y="1509"/>
                </a:cubicBezTo>
                <a:cubicBezTo>
                  <a:pt x="483" y="1513"/>
                  <a:pt x="520" y="1530"/>
                  <a:pt x="541" y="1580"/>
                </a:cubicBezTo>
                <a:cubicBezTo>
                  <a:pt x="550" y="1602"/>
                  <a:pt x="555" y="1624"/>
                  <a:pt x="560" y="1647"/>
                </a:cubicBezTo>
                <a:cubicBezTo>
                  <a:pt x="577" y="1730"/>
                  <a:pt x="616" y="1769"/>
                  <a:pt x="644" y="1842"/>
                </a:cubicBezTo>
                <a:cubicBezTo>
                  <a:pt x="660" y="1883"/>
                  <a:pt x="660" y="1929"/>
                  <a:pt x="607" y="1978"/>
                </a:cubicBezTo>
                <a:cubicBezTo>
                  <a:pt x="812" y="1978"/>
                  <a:pt x="812" y="1978"/>
                  <a:pt x="812" y="1978"/>
                </a:cubicBezTo>
                <a:cubicBezTo>
                  <a:pt x="812" y="0"/>
                  <a:pt x="812" y="0"/>
                  <a:pt x="812" y="0"/>
                </a:cubicBezTo>
                <a:close/>
              </a:path>
            </a:pathLst>
          </a:custGeom>
          <a:solidFill>
            <a:srgbClr val="93B0C1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7" name="Freeform 7"/>
          <p:cNvSpPr/>
          <p:nvPr/>
        </p:nvSpPr>
        <p:spPr bwMode="auto">
          <a:xfrm>
            <a:off x="6870697" y="1343110"/>
            <a:ext cx="4107046" cy="2523848"/>
          </a:xfrm>
          <a:custGeom>
            <a:avLst/>
            <a:gdLst>
              <a:gd name="T0" fmla="*/ 1466 w 1500"/>
              <a:gd name="T1" fmla="*/ 922 h 922"/>
              <a:gd name="T2" fmla="*/ 1485 w 1500"/>
              <a:gd name="T3" fmla="*/ 808 h 922"/>
              <a:gd name="T4" fmla="*/ 1196 w 1500"/>
              <a:gd name="T5" fmla="*/ 156 h 922"/>
              <a:gd name="T6" fmla="*/ 442 w 1500"/>
              <a:gd name="T7" fmla="*/ 100 h 922"/>
              <a:gd name="T8" fmla="*/ 347 w 1500"/>
              <a:gd name="T9" fmla="*/ 157 h 922"/>
              <a:gd name="T10" fmla="*/ 112 w 1500"/>
              <a:gd name="T11" fmla="*/ 524 h 922"/>
              <a:gd name="T12" fmla="*/ 75 w 1500"/>
              <a:gd name="T13" fmla="*/ 617 h 922"/>
              <a:gd name="T14" fmla="*/ 83 w 1500"/>
              <a:gd name="T15" fmla="*/ 682 h 922"/>
              <a:gd name="T16" fmla="*/ 82 w 1500"/>
              <a:gd name="T17" fmla="*/ 749 h 922"/>
              <a:gd name="T18" fmla="*/ 0 w 1500"/>
              <a:gd name="T19" fmla="*/ 922 h 922"/>
              <a:gd name="T20" fmla="*/ 1466 w 1500"/>
              <a:gd name="T21" fmla="*/ 922 h 9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500" h="922">
                <a:moveTo>
                  <a:pt x="1466" y="922"/>
                </a:moveTo>
                <a:cubicBezTo>
                  <a:pt x="1476" y="885"/>
                  <a:pt x="1483" y="847"/>
                  <a:pt x="1485" y="808"/>
                </a:cubicBezTo>
                <a:cubicBezTo>
                  <a:pt x="1500" y="579"/>
                  <a:pt x="1388" y="291"/>
                  <a:pt x="1196" y="156"/>
                </a:cubicBezTo>
                <a:cubicBezTo>
                  <a:pt x="981" y="18"/>
                  <a:pt x="693" y="0"/>
                  <a:pt x="442" y="100"/>
                </a:cubicBezTo>
                <a:cubicBezTo>
                  <a:pt x="409" y="116"/>
                  <a:pt x="378" y="135"/>
                  <a:pt x="347" y="157"/>
                </a:cubicBezTo>
                <a:cubicBezTo>
                  <a:pt x="207" y="258"/>
                  <a:pt x="173" y="369"/>
                  <a:pt x="112" y="524"/>
                </a:cubicBezTo>
                <a:cubicBezTo>
                  <a:pt x="100" y="554"/>
                  <a:pt x="82" y="585"/>
                  <a:pt x="75" y="617"/>
                </a:cubicBezTo>
                <a:cubicBezTo>
                  <a:pt x="68" y="652"/>
                  <a:pt x="76" y="664"/>
                  <a:pt x="83" y="682"/>
                </a:cubicBezTo>
                <a:cubicBezTo>
                  <a:pt x="94" y="707"/>
                  <a:pt x="93" y="723"/>
                  <a:pt x="82" y="749"/>
                </a:cubicBezTo>
                <a:cubicBezTo>
                  <a:pt x="55" y="807"/>
                  <a:pt x="30" y="866"/>
                  <a:pt x="0" y="922"/>
                </a:cubicBezTo>
                <a:cubicBezTo>
                  <a:pt x="1466" y="922"/>
                  <a:pt x="1466" y="922"/>
                  <a:pt x="1466" y="922"/>
                </a:cubicBezTo>
                <a:close/>
              </a:path>
            </a:pathLst>
          </a:custGeom>
          <a:solidFill>
            <a:srgbClr val="93B0C1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8" name="Freeform 8"/>
          <p:cNvSpPr/>
          <p:nvPr/>
        </p:nvSpPr>
        <p:spPr bwMode="auto">
          <a:xfrm>
            <a:off x="6870697" y="1444565"/>
            <a:ext cx="2084210" cy="2422393"/>
          </a:xfrm>
          <a:custGeom>
            <a:avLst/>
            <a:gdLst>
              <a:gd name="T0" fmla="*/ 761 w 761"/>
              <a:gd name="T1" fmla="*/ 0 h 885"/>
              <a:gd name="T2" fmla="*/ 442 w 761"/>
              <a:gd name="T3" fmla="*/ 63 h 885"/>
              <a:gd name="T4" fmla="*/ 347 w 761"/>
              <a:gd name="T5" fmla="*/ 120 h 885"/>
              <a:gd name="T6" fmla="*/ 112 w 761"/>
              <a:gd name="T7" fmla="*/ 487 h 885"/>
              <a:gd name="T8" fmla="*/ 75 w 761"/>
              <a:gd name="T9" fmla="*/ 580 h 885"/>
              <a:gd name="T10" fmla="*/ 83 w 761"/>
              <a:gd name="T11" fmla="*/ 645 h 885"/>
              <a:gd name="T12" fmla="*/ 82 w 761"/>
              <a:gd name="T13" fmla="*/ 712 h 885"/>
              <a:gd name="T14" fmla="*/ 0 w 761"/>
              <a:gd name="T15" fmla="*/ 885 h 885"/>
              <a:gd name="T16" fmla="*/ 761 w 761"/>
              <a:gd name="T17" fmla="*/ 885 h 885"/>
              <a:gd name="T18" fmla="*/ 761 w 761"/>
              <a:gd name="T19" fmla="*/ 0 h 8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761" h="885">
                <a:moveTo>
                  <a:pt x="761" y="0"/>
                </a:moveTo>
                <a:cubicBezTo>
                  <a:pt x="653" y="1"/>
                  <a:pt x="545" y="22"/>
                  <a:pt x="442" y="63"/>
                </a:cubicBezTo>
                <a:cubicBezTo>
                  <a:pt x="409" y="79"/>
                  <a:pt x="378" y="98"/>
                  <a:pt x="347" y="120"/>
                </a:cubicBezTo>
                <a:cubicBezTo>
                  <a:pt x="207" y="221"/>
                  <a:pt x="173" y="332"/>
                  <a:pt x="112" y="487"/>
                </a:cubicBezTo>
                <a:cubicBezTo>
                  <a:pt x="100" y="517"/>
                  <a:pt x="82" y="548"/>
                  <a:pt x="75" y="580"/>
                </a:cubicBezTo>
                <a:cubicBezTo>
                  <a:pt x="68" y="615"/>
                  <a:pt x="76" y="627"/>
                  <a:pt x="83" y="645"/>
                </a:cubicBezTo>
                <a:cubicBezTo>
                  <a:pt x="94" y="670"/>
                  <a:pt x="93" y="686"/>
                  <a:pt x="82" y="712"/>
                </a:cubicBezTo>
                <a:cubicBezTo>
                  <a:pt x="55" y="770"/>
                  <a:pt x="30" y="829"/>
                  <a:pt x="0" y="885"/>
                </a:cubicBezTo>
                <a:cubicBezTo>
                  <a:pt x="761" y="885"/>
                  <a:pt x="761" y="885"/>
                  <a:pt x="761" y="885"/>
                </a:cubicBezTo>
                <a:cubicBezTo>
                  <a:pt x="761" y="0"/>
                  <a:pt x="761" y="0"/>
                  <a:pt x="761" y="0"/>
                </a:cubicBezTo>
                <a:close/>
              </a:path>
            </a:pathLst>
          </a:custGeom>
          <a:solidFill>
            <a:srgbClr val="CCF2EA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33" name="Freeform 9"/>
          <p:cNvSpPr/>
          <p:nvPr/>
        </p:nvSpPr>
        <p:spPr bwMode="auto">
          <a:xfrm>
            <a:off x="8500238" y="3029016"/>
            <a:ext cx="205415" cy="681376"/>
          </a:xfrm>
          <a:custGeom>
            <a:avLst/>
            <a:gdLst>
              <a:gd name="T0" fmla="*/ 164 w 164"/>
              <a:gd name="T1" fmla="*/ 0 h 544"/>
              <a:gd name="T2" fmla="*/ 164 w 164"/>
              <a:gd name="T3" fmla="*/ 544 h 544"/>
              <a:gd name="T4" fmla="*/ 72 w 164"/>
              <a:gd name="T5" fmla="*/ 544 h 544"/>
              <a:gd name="T6" fmla="*/ 72 w 164"/>
              <a:gd name="T7" fmla="*/ 75 h 544"/>
              <a:gd name="T8" fmla="*/ 41 w 164"/>
              <a:gd name="T9" fmla="*/ 134 h 544"/>
              <a:gd name="T10" fmla="*/ 0 w 164"/>
              <a:gd name="T11" fmla="*/ 110 h 544"/>
              <a:gd name="T12" fmla="*/ 63 w 164"/>
              <a:gd name="T13" fmla="*/ 0 h 544"/>
              <a:gd name="T14" fmla="*/ 164 w 164"/>
              <a:gd name="T15" fmla="*/ 0 h 544"/>
              <a:gd name="T16" fmla="*/ 164 w 164"/>
              <a:gd name="T17" fmla="*/ 0 h 5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64" h="544">
                <a:moveTo>
                  <a:pt x="164" y="0"/>
                </a:moveTo>
                <a:lnTo>
                  <a:pt x="164" y="544"/>
                </a:lnTo>
                <a:lnTo>
                  <a:pt x="72" y="544"/>
                </a:lnTo>
                <a:lnTo>
                  <a:pt x="72" y="75"/>
                </a:lnTo>
                <a:lnTo>
                  <a:pt x="41" y="134"/>
                </a:lnTo>
                <a:lnTo>
                  <a:pt x="0" y="110"/>
                </a:lnTo>
                <a:lnTo>
                  <a:pt x="63" y="0"/>
                </a:lnTo>
                <a:lnTo>
                  <a:pt x="164" y="0"/>
                </a:lnTo>
                <a:lnTo>
                  <a:pt x="164" y="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34" name="Freeform 10"/>
          <p:cNvSpPr/>
          <p:nvPr/>
        </p:nvSpPr>
        <p:spPr bwMode="auto">
          <a:xfrm>
            <a:off x="9110221" y="3029016"/>
            <a:ext cx="301860" cy="681376"/>
          </a:xfrm>
          <a:custGeom>
            <a:avLst/>
            <a:gdLst>
              <a:gd name="T0" fmla="*/ 105 w 110"/>
              <a:gd name="T1" fmla="*/ 98 h 249"/>
              <a:gd name="T2" fmla="*/ 110 w 110"/>
              <a:gd name="T3" fmla="*/ 79 h 249"/>
              <a:gd name="T4" fmla="*/ 110 w 110"/>
              <a:gd name="T5" fmla="*/ 38 h 249"/>
              <a:gd name="T6" fmla="*/ 99 w 110"/>
              <a:gd name="T7" fmla="*/ 11 h 249"/>
              <a:gd name="T8" fmla="*/ 72 w 110"/>
              <a:gd name="T9" fmla="*/ 0 h 249"/>
              <a:gd name="T10" fmla="*/ 38 w 110"/>
              <a:gd name="T11" fmla="*/ 0 h 249"/>
              <a:gd name="T12" fmla="*/ 11 w 110"/>
              <a:gd name="T13" fmla="*/ 11 h 249"/>
              <a:gd name="T14" fmla="*/ 0 w 110"/>
              <a:gd name="T15" fmla="*/ 38 h 249"/>
              <a:gd name="T16" fmla="*/ 0 w 110"/>
              <a:gd name="T17" fmla="*/ 70 h 249"/>
              <a:gd name="T18" fmla="*/ 41 w 110"/>
              <a:gd name="T19" fmla="*/ 70 h 249"/>
              <a:gd name="T20" fmla="*/ 41 w 110"/>
              <a:gd name="T21" fmla="*/ 35 h 249"/>
              <a:gd name="T22" fmla="*/ 69 w 110"/>
              <a:gd name="T23" fmla="*/ 35 h 249"/>
              <a:gd name="T24" fmla="*/ 69 w 110"/>
              <a:gd name="T25" fmla="*/ 91 h 249"/>
              <a:gd name="T26" fmla="*/ 0 w 110"/>
              <a:gd name="T27" fmla="*/ 215 h 249"/>
              <a:gd name="T28" fmla="*/ 0 w 110"/>
              <a:gd name="T29" fmla="*/ 249 h 249"/>
              <a:gd name="T30" fmla="*/ 110 w 110"/>
              <a:gd name="T31" fmla="*/ 249 h 249"/>
              <a:gd name="T32" fmla="*/ 110 w 110"/>
              <a:gd name="T33" fmla="*/ 215 h 249"/>
              <a:gd name="T34" fmla="*/ 40 w 110"/>
              <a:gd name="T35" fmla="*/ 215 h 249"/>
              <a:gd name="T36" fmla="*/ 105 w 110"/>
              <a:gd name="T37" fmla="*/ 98 h 2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10" h="249">
                <a:moveTo>
                  <a:pt x="105" y="98"/>
                </a:moveTo>
                <a:cubicBezTo>
                  <a:pt x="109" y="92"/>
                  <a:pt x="110" y="86"/>
                  <a:pt x="110" y="79"/>
                </a:cubicBezTo>
                <a:cubicBezTo>
                  <a:pt x="110" y="38"/>
                  <a:pt x="110" y="38"/>
                  <a:pt x="110" y="38"/>
                </a:cubicBezTo>
                <a:cubicBezTo>
                  <a:pt x="110" y="28"/>
                  <a:pt x="107" y="19"/>
                  <a:pt x="99" y="11"/>
                </a:cubicBezTo>
                <a:cubicBezTo>
                  <a:pt x="92" y="4"/>
                  <a:pt x="83" y="0"/>
                  <a:pt x="72" y="0"/>
                </a:cubicBezTo>
                <a:cubicBezTo>
                  <a:pt x="38" y="0"/>
                  <a:pt x="38" y="0"/>
                  <a:pt x="38" y="0"/>
                </a:cubicBezTo>
                <a:cubicBezTo>
                  <a:pt x="28" y="0"/>
                  <a:pt x="19" y="4"/>
                  <a:pt x="11" y="11"/>
                </a:cubicBezTo>
                <a:cubicBezTo>
                  <a:pt x="4" y="19"/>
                  <a:pt x="0" y="28"/>
                  <a:pt x="0" y="38"/>
                </a:cubicBezTo>
                <a:cubicBezTo>
                  <a:pt x="0" y="70"/>
                  <a:pt x="0" y="70"/>
                  <a:pt x="0" y="70"/>
                </a:cubicBezTo>
                <a:cubicBezTo>
                  <a:pt x="41" y="70"/>
                  <a:pt x="41" y="70"/>
                  <a:pt x="41" y="70"/>
                </a:cubicBezTo>
                <a:cubicBezTo>
                  <a:pt x="41" y="35"/>
                  <a:pt x="41" y="35"/>
                  <a:pt x="41" y="35"/>
                </a:cubicBezTo>
                <a:cubicBezTo>
                  <a:pt x="69" y="35"/>
                  <a:pt x="69" y="35"/>
                  <a:pt x="69" y="35"/>
                </a:cubicBezTo>
                <a:cubicBezTo>
                  <a:pt x="69" y="91"/>
                  <a:pt x="69" y="91"/>
                  <a:pt x="69" y="91"/>
                </a:cubicBezTo>
                <a:cubicBezTo>
                  <a:pt x="0" y="215"/>
                  <a:pt x="0" y="215"/>
                  <a:pt x="0" y="215"/>
                </a:cubicBezTo>
                <a:cubicBezTo>
                  <a:pt x="0" y="249"/>
                  <a:pt x="0" y="249"/>
                  <a:pt x="0" y="249"/>
                </a:cubicBezTo>
                <a:cubicBezTo>
                  <a:pt x="110" y="249"/>
                  <a:pt x="110" y="249"/>
                  <a:pt x="110" y="249"/>
                </a:cubicBezTo>
                <a:cubicBezTo>
                  <a:pt x="110" y="215"/>
                  <a:pt x="110" y="215"/>
                  <a:pt x="110" y="215"/>
                </a:cubicBezTo>
                <a:cubicBezTo>
                  <a:pt x="40" y="215"/>
                  <a:pt x="40" y="215"/>
                  <a:pt x="40" y="215"/>
                </a:cubicBezTo>
                <a:cubicBezTo>
                  <a:pt x="105" y="98"/>
                  <a:pt x="105" y="98"/>
                  <a:pt x="105" y="98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35" name="Freeform 11"/>
          <p:cNvSpPr/>
          <p:nvPr/>
        </p:nvSpPr>
        <p:spPr bwMode="auto">
          <a:xfrm>
            <a:off x="8493976" y="4022272"/>
            <a:ext cx="304365" cy="685134"/>
          </a:xfrm>
          <a:custGeom>
            <a:avLst/>
            <a:gdLst>
              <a:gd name="T0" fmla="*/ 73 w 111"/>
              <a:gd name="T1" fmla="*/ 0 h 250"/>
              <a:gd name="T2" fmla="*/ 100 w 111"/>
              <a:gd name="T3" fmla="*/ 11 h 250"/>
              <a:gd name="T4" fmla="*/ 111 w 111"/>
              <a:gd name="T5" fmla="*/ 38 h 250"/>
              <a:gd name="T6" fmla="*/ 111 w 111"/>
              <a:gd name="T7" fmla="*/ 91 h 250"/>
              <a:gd name="T8" fmla="*/ 105 w 111"/>
              <a:gd name="T9" fmla="*/ 111 h 250"/>
              <a:gd name="T10" fmla="*/ 90 w 111"/>
              <a:gd name="T11" fmla="*/ 125 h 250"/>
              <a:gd name="T12" fmla="*/ 105 w 111"/>
              <a:gd name="T13" fmla="*/ 139 h 250"/>
              <a:gd name="T14" fmla="*/ 111 w 111"/>
              <a:gd name="T15" fmla="*/ 159 h 250"/>
              <a:gd name="T16" fmla="*/ 111 w 111"/>
              <a:gd name="T17" fmla="*/ 211 h 250"/>
              <a:gd name="T18" fmla="*/ 100 w 111"/>
              <a:gd name="T19" fmla="*/ 238 h 250"/>
              <a:gd name="T20" fmla="*/ 73 w 111"/>
              <a:gd name="T21" fmla="*/ 250 h 250"/>
              <a:gd name="T22" fmla="*/ 38 w 111"/>
              <a:gd name="T23" fmla="*/ 250 h 250"/>
              <a:gd name="T24" fmla="*/ 12 w 111"/>
              <a:gd name="T25" fmla="*/ 238 h 250"/>
              <a:gd name="T26" fmla="*/ 0 w 111"/>
              <a:gd name="T27" fmla="*/ 211 h 250"/>
              <a:gd name="T28" fmla="*/ 0 w 111"/>
              <a:gd name="T29" fmla="*/ 180 h 250"/>
              <a:gd name="T30" fmla="*/ 41 w 111"/>
              <a:gd name="T31" fmla="*/ 180 h 250"/>
              <a:gd name="T32" fmla="*/ 41 w 111"/>
              <a:gd name="T33" fmla="*/ 215 h 250"/>
              <a:gd name="T34" fmla="*/ 70 w 111"/>
              <a:gd name="T35" fmla="*/ 215 h 250"/>
              <a:gd name="T36" fmla="*/ 70 w 111"/>
              <a:gd name="T37" fmla="*/ 142 h 250"/>
              <a:gd name="T38" fmla="*/ 41 w 111"/>
              <a:gd name="T39" fmla="*/ 142 h 250"/>
              <a:gd name="T40" fmla="*/ 41 w 111"/>
              <a:gd name="T41" fmla="*/ 107 h 250"/>
              <a:gd name="T42" fmla="*/ 70 w 111"/>
              <a:gd name="T43" fmla="*/ 107 h 250"/>
              <a:gd name="T44" fmla="*/ 70 w 111"/>
              <a:gd name="T45" fmla="*/ 35 h 250"/>
              <a:gd name="T46" fmla="*/ 41 w 111"/>
              <a:gd name="T47" fmla="*/ 35 h 250"/>
              <a:gd name="T48" fmla="*/ 41 w 111"/>
              <a:gd name="T49" fmla="*/ 70 h 250"/>
              <a:gd name="T50" fmla="*/ 0 w 111"/>
              <a:gd name="T51" fmla="*/ 70 h 250"/>
              <a:gd name="T52" fmla="*/ 0 w 111"/>
              <a:gd name="T53" fmla="*/ 38 h 250"/>
              <a:gd name="T54" fmla="*/ 12 w 111"/>
              <a:gd name="T55" fmla="*/ 11 h 250"/>
              <a:gd name="T56" fmla="*/ 38 w 111"/>
              <a:gd name="T57" fmla="*/ 0 h 250"/>
              <a:gd name="T58" fmla="*/ 73 w 111"/>
              <a:gd name="T59" fmla="*/ 0 h 2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11" h="250">
                <a:moveTo>
                  <a:pt x="73" y="0"/>
                </a:moveTo>
                <a:cubicBezTo>
                  <a:pt x="83" y="0"/>
                  <a:pt x="92" y="4"/>
                  <a:pt x="100" y="11"/>
                </a:cubicBezTo>
                <a:cubicBezTo>
                  <a:pt x="107" y="19"/>
                  <a:pt x="111" y="28"/>
                  <a:pt x="111" y="38"/>
                </a:cubicBezTo>
                <a:cubicBezTo>
                  <a:pt x="111" y="91"/>
                  <a:pt x="111" y="91"/>
                  <a:pt x="111" y="91"/>
                </a:cubicBezTo>
                <a:cubicBezTo>
                  <a:pt x="111" y="98"/>
                  <a:pt x="109" y="105"/>
                  <a:pt x="105" y="111"/>
                </a:cubicBezTo>
                <a:cubicBezTo>
                  <a:pt x="101" y="117"/>
                  <a:pt x="96" y="122"/>
                  <a:pt x="90" y="125"/>
                </a:cubicBezTo>
                <a:cubicBezTo>
                  <a:pt x="96" y="128"/>
                  <a:pt x="101" y="133"/>
                  <a:pt x="105" y="139"/>
                </a:cubicBezTo>
                <a:cubicBezTo>
                  <a:pt x="109" y="145"/>
                  <a:pt x="111" y="152"/>
                  <a:pt x="111" y="159"/>
                </a:cubicBezTo>
                <a:cubicBezTo>
                  <a:pt x="111" y="211"/>
                  <a:pt x="111" y="211"/>
                  <a:pt x="111" y="211"/>
                </a:cubicBezTo>
                <a:cubicBezTo>
                  <a:pt x="111" y="222"/>
                  <a:pt x="107" y="231"/>
                  <a:pt x="100" y="238"/>
                </a:cubicBezTo>
                <a:cubicBezTo>
                  <a:pt x="92" y="246"/>
                  <a:pt x="83" y="250"/>
                  <a:pt x="73" y="250"/>
                </a:cubicBezTo>
                <a:cubicBezTo>
                  <a:pt x="38" y="250"/>
                  <a:pt x="38" y="250"/>
                  <a:pt x="38" y="250"/>
                </a:cubicBezTo>
                <a:cubicBezTo>
                  <a:pt x="28" y="250"/>
                  <a:pt x="19" y="246"/>
                  <a:pt x="12" y="238"/>
                </a:cubicBezTo>
                <a:cubicBezTo>
                  <a:pt x="4" y="231"/>
                  <a:pt x="0" y="222"/>
                  <a:pt x="0" y="211"/>
                </a:cubicBezTo>
                <a:cubicBezTo>
                  <a:pt x="0" y="180"/>
                  <a:pt x="0" y="180"/>
                  <a:pt x="0" y="180"/>
                </a:cubicBezTo>
                <a:cubicBezTo>
                  <a:pt x="41" y="180"/>
                  <a:pt x="41" y="180"/>
                  <a:pt x="41" y="180"/>
                </a:cubicBezTo>
                <a:cubicBezTo>
                  <a:pt x="41" y="215"/>
                  <a:pt x="41" y="215"/>
                  <a:pt x="41" y="215"/>
                </a:cubicBezTo>
                <a:cubicBezTo>
                  <a:pt x="70" y="215"/>
                  <a:pt x="70" y="215"/>
                  <a:pt x="70" y="215"/>
                </a:cubicBezTo>
                <a:cubicBezTo>
                  <a:pt x="70" y="142"/>
                  <a:pt x="70" y="142"/>
                  <a:pt x="70" y="142"/>
                </a:cubicBezTo>
                <a:cubicBezTo>
                  <a:pt x="41" y="142"/>
                  <a:pt x="41" y="142"/>
                  <a:pt x="41" y="142"/>
                </a:cubicBezTo>
                <a:cubicBezTo>
                  <a:pt x="41" y="107"/>
                  <a:pt x="41" y="107"/>
                  <a:pt x="41" y="107"/>
                </a:cubicBezTo>
                <a:cubicBezTo>
                  <a:pt x="70" y="107"/>
                  <a:pt x="70" y="107"/>
                  <a:pt x="70" y="107"/>
                </a:cubicBezTo>
                <a:cubicBezTo>
                  <a:pt x="70" y="35"/>
                  <a:pt x="70" y="35"/>
                  <a:pt x="70" y="35"/>
                </a:cubicBezTo>
                <a:cubicBezTo>
                  <a:pt x="41" y="35"/>
                  <a:pt x="41" y="35"/>
                  <a:pt x="41" y="35"/>
                </a:cubicBezTo>
                <a:cubicBezTo>
                  <a:pt x="41" y="70"/>
                  <a:pt x="41" y="70"/>
                  <a:pt x="41" y="70"/>
                </a:cubicBezTo>
                <a:cubicBezTo>
                  <a:pt x="0" y="70"/>
                  <a:pt x="0" y="70"/>
                  <a:pt x="0" y="70"/>
                </a:cubicBezTo>
                <a:cubicBezTo>
                  <a:pt x="0" y="38"/>
                  <a:pt x="0" y="38"/>
                  <a:pt x="0" y="38"/>
                </a:cubicBezTo>
                <a:cubicBezTo>
                  <a:pt x="0" y="28"/>
                  <a:pt x="4" y="19"/>
                  <a:pt x="12" y="11"/>
                </a:cubicBezTo>
                <a:cubicBezTo>
                  <a:pt x="19" y="4"/>
                  <a:pt x="28" y="0"/>
                  <a:pt x="38" y="0"/>
                </a:cubicBezTo>
                <a:cubicBezTo>
                  <a:pt x="73" y="0"/>
                  <a:pt x="73" y="0"/>
                  <a:pt x="73" y="0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36" name="Freeform 12"/>
          <p:cNvSpPr>
            <a:spLocks noEditPoints="1"/>
          </p:cNvSpPr>
          <p:nvPr/>
        </p:nvSpPr>
        <p:spPr bwMode="auto">
          <a:xfrm>
            <a:off x="9110221" y="4022272"/>
            <a:ext cx="348203" cy="682629"/>
          </a:xfrm>
          <a:custGeom>
            <a:avLst/>
            <a:gdLst>
              <a:gd name="T0" fmla="*/ 241 w 278"/>
              <a:gd name="T1" fmla="*/ 0 h 545"/>
              <a:gd name="T2" fmla="*/ 241 w 278"/>
              <a:gd name="T3" fmla="*/ 317 h 545"/>
              <a:gd name="T4" fmla="*/ 278 w 278"/>
              <a:gd name="T5" fmla="*/ 317 h 545"/>
              <a:gd name="T6" fmla="*/ 278 w 278"/>
              <a:gd name="T7" fmla="*/ 394 h 545"/>
              <a:gd name="T8" fmla="*/ 241 w 278"/>
              <a:gd name="T9" fmla="*/ 394 h 545"/>
              <a:gd name="T10" fmla="*/ 241 w 278"/>
              <a:gd name="T11" fmla="*/ 545 h 545"/>
              <a:gd name="T12" fmla="*/ 151 w 278"/>
              <a:gd name="T13" fmla="*/ 545 h 545"/>
              <a:gd name="T14" fmla="*/ 151 w 278"/>
              <a:gd name="T15" fmla="*/ 394 h 545"/>
              <a:gd name="T16" fmla="*/ 0 w 278"/>
              <a:gd name="T17" fmla="*/ 394 h 545"/>
              <a:gd name="T18" fmla="*/ 0 w 278"/>
              <a:gd name="T19" fmla="*/ 317 h 545"/>
              <a:gd name="T20" fmla="*/ 97 w 278"/>
              <a:gd name="T21" fmla="*/ 0 h 545"/>
              <a:gd name="T22" fmla="*/ 241 w 278"/>
              <a:gd name="T23" fmla="*/ 0 h 545"/>
              <a:gd name="T24" fmla="*/ 241 w 278"/>
              <a:gd name="T25" fmla="*/ 0 h 545"/>
              <a:gd name="T26" fmla="*/ 151 w 278"/>
              <a:gd name="T27" fmla="*/ 317 h 545"/>
              <a:gd name="T28" fmla="*/ 151 w 278"/>
              <a:gd name="T29" fmla="*/ 68 h 545"/>
              <a:gd name="T30" fmla="*/ 79 w 278"/>
              <a:gd name="T31" fmla="*/ 317 h 545"/>
              <a:gd name="T32" fmla="*/ 151 w 278"/>
              <a:gd name="T33" fmla="*/ 317 h 545"/>
              <a:gd name="T34" fmla="*/ 151 w 278"/>
              <a:gd name="T35" fmla="*/ 317 h 5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78" h="545">
                <a:moveTo>
                  <a:pt x="241" y="0"/>
                </a:moveTo>
                <a:lnTo>
                  <a:pt x="241" y="317"/>
                </a:lnTo>
                <a:lnTo>
                  <a:pt x="278" y="317"/>
                </a:lnTo>
                <a:lnTo>
                  <a:pt x="278" y="394"/>
                </a:lnTo>
                <a:lnTo>
                  <a:pt x="241" y="394"/>
                </a:lnTo>
                <a:lnTo>
                  <a:pt x="241" y="545"/>
                </a:lnTo>
                <a:lnTo>
                  <a:pt x="151" y="545"/>
                </a:lnTo>
                <a:lnTo>
                  <a:pt x="151" y="394"/>
                </a:lnTo>
                <a:lnTo>
                  <a:pt x="0" y="394"/>
                </a:lnTo>
                <a:lnTo>
                  <a:pt x="0" y="317"/>
                </a:lnTo>
                <a:lnTo>
                  <a:pt x="97" y="0"/>
                </a:lnTo>
                <a:lnTo>
                  <a:pt x="241" y="0"/>
                </a:lnTo>
                <a:lnTo>
                  <a:pt x="241" y="0"/>
                </a:lnTo>
                <a:close/>
                <a:moveTo>
                  <a:pt x="151" y="317"/>
                </a:moveTo>
                <a:lnTo>
                  <a:pt x="151" y="68"/>
                </a:lnTo>
                <a:lnTo>
                  <a:pt x="79" y="317"/>
                </a:lnTo>
                <a:lnTo>
                  <a:pt x="151" y="317"/>
                </a:lnTo>
                <a:lnTo>
                  <a:pt x="151" y="317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38" name="Freeform 14"/>
          <p:cNvSpPr>
            <a:spLocks noEditPoints="1"/>
          </p:cNvSpPr>
          <p:nvPr/>
        </p:nvSpPr>
        <p:spPr bwMode="auto">
          <a:xfrm>
            <a:off x="8104816" y="3213341"/>
            <a:ext cx="358224" cy="413335"/>
          </a:xfrm>
          <a:custGeom>
            <a:avLst/>
            <a:gdLst>
              <a:gd name="T0" fmla="*/ 83 w 131"/>
              <a:gd name="T1" fmla="*/ 130 h 151"/>
              <a:gd name="T2" fmla="*/ 86 w 131"/>
              <a:gd name="T3" fmla="*/ 136 h 151"/>
              <a:gd name="T4" fmla="*/ 48 w 131"/>
              <a:gd name="T5" fmla="*/ 138 h 151"/>
              <a:gd name="T6" fmla="*/ 45 w 131"/>
              <a:gd name="T7" fmla="*/ 132 h 151"/>
              <a:gd name="T8" fmla="*/ 48 w 131"/>
              <a:gd name="T9" fmla="*/ 130 h 151"/>
              <a:gd name="T10" fmla="*/ 78 w 131"/>
              <a:gd name="T11" fmla="*/ 147 h 151"/>
              <a:gd name="T12" fmla="*/ 57 w 131"/>
              <a:gd name="T13" fmla="*/ 151 h 151"/>
              <a:gd name="T14" fmla="*/ 52 w 131"/>
              <a:gd name="T15" fmla="*/ 143 h 151"/>
              <a:gd name="T16" fmla="*/ 65 w 131"/>
              <a:gd name="T17" fmla="*/ 34 h 151"/>
              <a:gd name="T18" fmla="*/ 82 w 131"/>
              <a:gd name="T19" fmla="*/ 125 h 151"/>
              <a:gd name="T20" fmla="*/ 31 w 131"/>
              <a:gd name="T21" fmla="*/ 68 h 151"/>
              <a:gd name="T22" fmla="*/ 65 w 131"/>
              <a:gd name="T23" fmla="*/ 34 h 151"/>
              <a:gd name="T24" fmla="*/ 72 w 131"/>
              <a:gd name="T25" fmla="*/ 41 h 151"/>
              <a:gd name="T26" fmla="*/ 79 w 131"/>
              <a:gd name="T27" fmla="*/ 45 h 151"/>
              <a:gd name="T28" fmla="*/ 71 w 131"/>
              <a:gd name="T29" fmla="*/ 43 h 151"/>
              <a:gd name="T30" fmla="*/ 50 w 131"/>
              <a:gd name="T31" fmla="*/ 53 h 151"/>
              <a:gd name="T32" fmla="*/ 42 w 131"/>
              <a:gd name="T33" fmla="*/ 68 h 151"/>
              <a:gd name="T34" fmla="*/ 40 w 131"/>
              <a:gd name="T35" fmla="*/ 81 h 151"/>
              <a:gd name="T36" fmla="*/ 38 w 131"/>
              <a:gd name="T37" fmla="*/ 74 h 151"/>
              <a:gd name="T38" fmla="*/ 38 w 131"/>
              <a:gd name="T39" fmla="*/ 60 h 151"/>
              <a:gd name="T40" fmla="*/ 47 w 131"/>
              <a:gd name="T41" fmla="*/ 47 h 151"/>
              <a:gd name="T42" fmla="*/ 65 w 131"/>
              <a:gd name="T43" fmla="*/ 40 h 151"/>
              <a:gd name="T44" fmla="*/ 70 w 131"/>
              <a:gd name="T45" fmla="*/ 40 h 151"/>
              <a:gd name="T46" fmla="*/ 70 w 131"/>
              <a:gd name="T47" fmla="*/ 0 h 151"/>
              <a:gd name="T48" fmla="*/ 66 w 131"/>
              <a:gd name="T49" fmla="*/ 23 h 151"/>
              <a:gd name="T50" fmla="*/ 62 w 131"/>
              <a:gd name="T51" fmla="*/ 0 h 151"/>
              <a:gd name="T52" fmla="*/ 115 w 131"/>
              <a:gd name="T53" fmla="*/ 22 h 151"/>
              <a:gd name="T54" fmla="*/ 93 w 131"/>
              <a:gd name="T55" fmla="*/ 32 h 151"/>
              <a:gd name="T56" fmla="*/ 34 w 131"/>
              <a:gd name="T57" fmla="*/ 102 h 151"/>
              <a:gd name="T58" fmla="*/ 17 w 131"/>
              <a:gd name="T59" fmla="*/ 108 h 151"/>
              <a:gd name="T60" fmla="*/ 34 w 131"/>
              <a:gd name="T61" fmla="*/ 102 h 151"/>
              <a:gd name="T62" fmla="*/ 22 w 131"/>
              <a:gd name="T63" fmla="*/ 16 h 151"/>
              <a:gd name="T64" fmla="*/ 32 w 131"/>
              <a:gd name="T65" fmla="*/ 37 h 151"/>
              <a:gd name="T66" fmla="*/ 22 w 131"/>
              <a:gd name="T67" fmla="*/ 16 h 151"/>
              <a:gd name="T68" fmla="*/ 109 w 131"/>
              <a:gd name="T69" fmla="*/ 114 h 151"/>
              <a:gd name="T70" fmla="*/ 102 w 131"/>
              <a:gd name="T71" fmla="*/ 96 h 151"/>
              <a:gd name="T72" fmla="*/ 97 w 131"/>
              <a:gd name="T73" fmla="*/ 102 h 151"/>
              <a:gd name="T74" fmla="*/ 131 w 131"/>
              <a:gd name="T75" fmla="*/ 69 h 151"/>
              <a:gd name="T76" fmla="*/ 112 w 131"/>
              <a:gd name="T77" fmla="*/ 68 h 151"/>
              <a:gd name="T78" fmla="*/ 131 w 131"/>
              <a:gd name="T79" fmla="*/ 61 h 151"/>
              <a:gd name="T80" fmla="*/ 0 w 131"/>
              <a:gd name="T81" fmla="*/ 69 h 151"/>
              <a:gd name="T82" fmla="*/ 20 w 131"/>
              <a:gd name="T83" fmla="*/ 61 h 151"/>
              <a:gd name="T84" fmla="*/ 20 w 131"/>
              <a:gd name="T85" fmla="*/ 69 h 1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31" h="151">
                <a:moveTo>
                  <a:pt x="48" y="130"/>
                </a:moveTo>
                <a:cubicBezTo>
                  <a:pt x="83" y="130"/>
                  <a:pt x="83" y="130"/>
                  <a:pt x="83" y="130"/>
                </a:cubicBezTo>
                <a:cubicBezTo>
                  <a:pt x="84" y="130"/>
                  <a:pt x="86" y="131"/>
                  <a:pt x="86" y="132"/>
                </a:cubicBezTo>
                <a:cubicBezTo>
                  <a:pt x="86" y="136"/>
                  <a:pt x="86" y="136"/>
                  <a:pt x="86" y="136"/>
                </a:cubicBezTo>
                <a:cubicBezTo>
                  <a:pt x="86" y="137"/>
                  <a:pt x="84" y="138"/>
                  <a:pt x="83" y="138"/>
                </a:cubicBezTo>
                <a:cubicBezTo>
                  <a:pt x="48" y="138"/>
                  <a:pt x="48" y="138"/>
                  <a:pt x="48" y="138"/>
                </a:cubicBezTo>
                <a:cubicBezTo>
                  <a:pt x="46" y="138"/>
                  <a:pt x="45" y="137"/>
                  <a:pt x="45" y="136"/>
                </a:cubicBezTo>
                <a:cubicBezTo>
                  <a:pt x="45" y="132"/>
                  <a:pt x="45" y="132"/>
                  <a:pt x="45" y="132"/>
                </a:cubicBezTo>
                <a:cubicBezTo>
                  <a:pt x="45" y="131"/>
                  <a:pt x="46" y="130"/>
                  <a:pt x="48" y="130"/>
                </a:cubicBezTo>
                <a:cubicBezTo>
                  <a:pt x="48" y="130"/>
                  <a:pt x="48" y="130"/>
                  <a:pt x="48" y="130"/>
                </a:cubicBezTo>
                <a:close/>
                <a:moveTo>
                  <a:pt x="78" y="143"/>
                </a:moveTo>
                <a:cubicBezTo>
                  <a:pt x="78" y="147"/>
                  <a:pt x="78" y="147"/>
                  <a:pt x="78" y="147"/>
                </a:cubicBezTo>
                <a:cubicBezTo>
                  <a:pt x="78" y="149"/>
                  <a:pt x="76" y="151"/>
                  <a:pt x="74" y="151"/>
                </a:cubicBezTo>
                <a:cubicBezTo>
                  <a:pt x="57" y="151"/>
                  <a:pt x="57" y="151"/>
                  <a:pt x="57" y="151"/>
                </a:cubicBezTo>
                <a:cubicBezTo>
                  <a:pt x="54" y="151"/>
                  <a:pt x="52" y="149"/>
                  <a:pt x="52" y="147"/>
                </a:cubicBezTo>
                <a:cubicBezTo>
                  <a:pt x="52" y="143"/>
                  <a:pt x="52" y="143"/>
                  <a:pt x="52" y="143"/>
                </a:cubicBezTo>
                <a:cubicBezTo>
                  <a:pt x="78" y="143"/>
                  <a:pt x="78" y="143"/>
                  <a:pt x="78" y="143"/>
                </a:cubicBezTo>
                <a:close/>
                <a:moveTo>
                  <a:pt x="65" y="34"/>
                </a:moveTo>
                <a:cubicBezTo>
                  <a:pt x="84" y="34"/>
                  <a:pt x="99" y="49"/>
                  <a:pt x="99" y="68"/>
                </a:cubicBezTo>
                <a:cubicBezTo>
                  <a:pt x="99" y="89"/>
                  <a:pt x="82" y="94"/>
                  <a:pt x="82" y="125"/>
                </a:cubicBezTo>
                <a:cubicBezTo>
                  <a:pt x="49" y="125"/>
                  <a:pt x="49" y="125"/>
                  <a:pt x="49" y="125"/>
                </a:cubicBezTo>
                <a:cubicBezTo>
                  <a:pt x="49" y="94"/>
                  <a:pt x="31" y="89"/>
                  <a:pt x="31" y="68"/>
                </a:cubicBezTo>
                <a:cubicBezTo>
                  <a:pt x="31" y="49"/>
                  <a:pt x="47" y="34"/>
                  <a:pt x="65" y="34"/>
                </a:cubicBezTo>
                <a:cubicBezTo>
                  <a:pt x="65" y="34"/>
                  <a:pt x="65" y="34"/>
                  <a:pt x="65" y="34"/>
                </a:cubicBezTo>
                <a:close/>
                <a:moveTo>
                  <a:pt x="70" y="40"/>
                </a:moveTo>
                <a:cubicBezTo>
                  <a:pt x="72" y="41"/>
                  <a:pt x="72" y="41"/>
                  <a:pt x="72" y="41"/>
                </a:cubicBezTo>
                <a:cubicBezTo>
                  <a:pt x="76" y="42"/>
                  <a:pt x="80" y="44"/>
                  <a:pt x="83" y="46"/>
                </a:cubicBezTo>
                <a:cubicBezTo>
                  <a:pt x="82" y="46"/>
                  <a:pt x="80" y="45"/>
                  <a:pt x="79" y="45"/>
                </a:cubicBezTo>
                <a:cubicBezTo>
                  <a:pt x="76" y="44"/>
                  <a:pt x="76" y="44"/>
                  <a:pt x="76" y="44"/>
                </a:cubicBezTo>
                <a:cubicBezTo>
                  <a:pt x="74" y="44"/>
                  <a:pt x="73" y="44"/>
                  <a:pt x="71" y="43"/>
                </a:cubicBezTo>
                <a:cubicBezTo>
                  <a:pt x="69" y="44"/>
                  <a:pt x="66" y="44"/>
                  <a:pt x="64" y="45"/>
                </a:cubicBezTo>
                <a:cubicBezTo>
                  <a:pt x="59" y="46"/>
                  <a:pt x="54" y="49"/>
                  <a:pt x="50" y="53"/>
                </a:cubicBezTo>
                <a:cubicBezTo>
                  <a:pt x="49" y="55"/>
                  <a:pt x="49" y="55"/>
                  <a:pt x="49" y="55"/>
                </a:cubicBezTo>
                <a:cubicBezTo>
                  <a:pt x="45" y="59"/>
                  <a:pt x="43" y="63"/>
                  <a:pt x="42" y="68"/>
                </a:cubicBezTo>
                <a:cubicBezTo>
                  <a:pt x="41" y="72"/>
                  <a:pt x="41" y="72"/>
                  <a:pt x="41" y="72"/>
                </a:cubicBezTo>
                <a:cubicBezTo>
                  <a:pt x="40" y="75"/>
                  <a:pt x="40" y="78"/>
                  <a:pt x="40" y="81"/>
                </a:cubicBezTo>
                <a:cubicBezTo>
                  <a:pt x="40" y="80"/>
                  <a:pt x="39" y="78"/>
                  <a:pt x="38" y="77"/>
                </a:cubicBezTo>
                <a:cubicBezTo>
                  <a:pt x="38" y="74"/>
                  <a:pt x="38" y="74"/>
                  <a:pt x="38" y="74"/>
                </a:cubicBezTo>
                <a:cubicBezTo>
                  <a:pt x="37" y="70"/>
                  <a:pt x="37" y="66"/>
                  <a:pt x="38" y="62"/>
                </a:cubicBezTo>
                <a:cubicBezTo>
                  <a:pt x="38" y="60"/>
                  <a:pt x="38" y="60"/>
                  <a:pt x="38" y="60"/>
                </a:cubicBezTo>
                <a:cubicBezTo>
                  <a:pt x="40" y="56"/>
                  <a:pt x="42" y="53"/>
                  <a:pt x="45" y="49"/>
                </a:cubicBezTo>
                <a:cubicBezTo>
                  <a:pt x="47" y="47"/>
                  <a:pt x="47" y="47"/>
                  <a:pt x="47" y="47"/>
                </a:cubicBezTo>
                <a:cubicBezTo>
                  <a:pt x="50" y="44"/>
                  <a:pt x="54" y="42"/>
                  <a:pt x="58" y="41"/>
                </a:cubicBezTo>
                <a:cubicBezTo>
                  <a:pt x="61" y="40"/>
                  <a:pt x="63" y="40"/>
                  <a:pt x="65" y="40"/>
                </a:cubicBezTo>
                <a:cubicBezTo>
                  <a:pt x="67" y="40"/>
                  <a:pt x="68" y="40"/>
                  <a:pt x="70" y="40"/>
                </a:cubicBezTo>
                <a:cubicBezTo>
                  <a:pt x="70" y="40"/>
                  <a:pt x="70" y="40"/>
                  <a:pt x="70" y="40"/>
                </a:cubicBezTo>
                <a:close/>
                <a:moveTo>
                  <a:pt x="62" y="0"/>
                </a:moveTo>
                <a:cubicBezTo>
                  <a:pt x="70" y="0"/>
                  <a:pt x="70" y="0"/>
                  <a:pt x="70" y="0"/>
                </a:cubicBezTo>
                <a:cubicBezTo>
                  <a:pt x="70" y="23"/>
                  <a:pt x="70" y="23"/>
                  <a:pt x="70" y="23"/>
                </a:cubicBezTo>
                <a:cubicBezTo>
                  <a:pt x="68" y="23"/>
                  <a:pt x="67" y="23"/>
                  <a:pt x="66" y="23"/>
                </a:cubicBezTo>
                <a:cubicBezTo>
                  <a:pt x="64" y="23"/>
                  <a:pt x="63" y="23"/>
                  <a:pt x="62" y="23"/>
                </a:cubicBezTo>
                <a:cubicBezTo>
                  <a:pt x="62" y="0"/>
                  <a:pt x="62" y="0"/>
                  <a:pt x="62" y="0"/>
                </a:cubicBezTo>
                <a:close/>
                <a:moveTo>
                  <a:pt x="109" y="16"/>
                </a:moveTo>
                <a:cubicBezTo>
                  <a:pt x="115" y="22"/>
                  <a:pt x="115" y="22"/>
                  <a:pt x="115" y="22"/>
                </a:cubicBezTo>
                <a:cubicBezTo>
                  <a:pt x="99" y="37"/>
                  <a:pt x="99" y="37"/>
                  <a:pt x="99" y="37"/>
                </a:cubicBezTo>
                <a:cubicBezTo>
                  <a:pt x="97" y="35"/>
                  <a:pt x="95" y="33"/>
                  <a:pt x="93" y="32"/>
                </a:cubicBezTo>
                <a:cubicBezTo>
                  <a:pt x="109" y="16"/>
                  <a:pt x="109" y="16"/>
                  <a:pt x="109" y="16"/>
                </a:cubicBezTo>
                <a:close/>
                <a:moveTo>
                  <a:pt x="34" y="102"/>
                </a:moveTo>
                <a:cubicBezTo>
                  <a:pt x="22" y="114"/>
                  <a:pt x="22" y="114"/>
                  <a:pt x="22" y="114"/>
                </a:cubicBezTo>
                <a:cubicBezTo>
                  <a:pt x="17" y="108"/>
                  <a:pt x="17" y="108"/>
                  <a:pt x="17" y="108"/>
                </a:cubicBezTo>
                <a:cubicBezTo>
                  <a:pt x="29" y="96"/>
                  <a:pt x="29" y="96"/>
                  <a:pt x="29" y="96"/>
                </a:cubicBezTo>
                <a:cubicBezTo>
                  <a:pt x="31" y="98"/>
                  <a:pt x="32" y="100"/>
                  <a:pt x="34" y="102"/>
                </a:cubicBezTo>
                <a:cubicBezTo>
                  <a:pt x="34" y="102"/>
                  <a:pt x="34" y="102"/>
                  <a:pt x="34" y="102"/>
                </a:cubicBezTo>
                <a:close/>
                <a:moveTo>
                  <a:pt x="22" y="16"/>
                </a:moveTo>
                <a:cubicBezTo>
                  <a:pt x="17" y="22"/>
                  <a:pt x="17" y="22"/>
                  <a:pt x="17" y="22"/>
                </a:cubicBezTo>
                <a:cubicBezTo>
                  <a:pt x="32" y="37"/>
                  <a:pt x="32" y="37"/>
                  <a:pt x="32" y="37"/>
                </a:cubicBezTo>
                <a:cubicBezTo>
                  <a:pt x="34" y="35"/>
                  <a:pt x="36" y="33"/>
                  <a:pt x="38" y="32"/>
                </a:cubicBezTo>
                <a:cubicBezTo>
                  <a:pt x="22" y="16"/>
                  <a:pt x="22" y="16"/>
                  <a:pt x="22" y="16"/>
                </a:cubicBezTo>
                <a:close/>
                <a:moveTo>
                  <a:pt x="97" y="102"/>
                </a:moveTo>
                <a:cubicBezTo>
                  <a:pt x="109" y="114"/>
                  <a:pt x="109" y="114"/>
                  <a:pt x="109" y="114"/>
                </a:cubicBezTo>
                <a:cubicBezTo>
                  <a:pt x="115" y="108"/>
                  <a:pt x="115" y="108"/>
                  <a:pt x="115" y="108"/>
                </a:cubicBezTo>
                <a:cubicBezTo>
                  <a:pt x="102" y="96"/>
                  <a:pt x="102" y="96"/>
                  <a:pt x="102" y="96"/>
                </a:cubicBezTo>
                <a:cubicBezTo>
                  <a:pt x="101" y="98"/>
                  <a:pt x="99" y="100"/>
                  <a:pt x="97" y="102"/>
                </a:cubicBezTo>
                <a:cubicBezTo>
                  <a:pt x="97" y="102"/>
                  <a:pt x="97" y="102"/>
                  <a:pt x="97" y="102"/>
                </a:cubicBezTo>
                <a:close/>
                <a:moveTo>
                  <a:pt x="131" y="61"/>
                </a:moveTo>
                <a:cubicBezTo>
                  <a:pt x="131" y="69"/>
                  <a:pt x="131" y="69"/>
                  <a:pt x="131" y="69"/>
                </a:cubicBezTo>
                <a:cubicBezTo>
                  <a:pt x="112" y="69"/>
                  <a:pt x="112" y="69"/>
                  <a:pt x="112" y="69"/>
                </a:cubicBezTo>
                <a:cubicBezTo>
                  <a:pt x="112" y="69"/>
                  <a:pt x="112" y="68"/>
                  <a:pt x="112" y="68"/>
                </a:cubicBezTo>
                <a:cubicBezTo>
                  <a:pt x="112" y="66"/>
                  <a:pt x="111" y="63"/>
                  <a:pt x="111" y="61"/>
                </a:cubicBezTo>
                <a:cubicBezTo>
                  <a:pt x="131" y="61"/>
                  <a:pt x="131" y="61"/>
                  <a:pt x="131" y="61"/>
                </a:cubicBezTo>
                <a:close/>
                <a:moveTo>
                  <a:pt x="20" y="69"/>
                </a:moveTo>
                <a:cubicBezTo>
                  <a:pt x="0" y="69"/>
                  <a:pt x="0" y="69"/>
                  <a:pt x="0" y="69"/>
                </a:cubicBezTo>
                <a:cubicBezTo>
                  <a:pt x="0" y="61"/>
                  <a:pt x="0" y="61"/>
                  <a:pt x="0" y="61"/>
                </a:cubicBezTo>
                <a:cubicBezTo>
                  <a:pt x="20" y="61"/>
                  <a:pt x="20" y="61"/>
                  <a:pt x="20" y="61"/>
                </a:cubicBezTo>
                <a:cubicBezTo>
                  <a:pt x="20" y="63"/>
                  <a:pt x="20" y="66"/>
                  <a:pt x="20" y="68"/>
                </a:cubicBezTo>
                <a:cubicBezTo>
                  <a:pt x="20" y="68"/>
                  <a:pt x="20" y="69"/>
                  <a:pt x="20" y="69"/>
                </a:cubicBezTo>
                <a:cubicBezTo>
                  <a:pt x="20" y="69"/>
                  <a:pt x="20" y="69"/>
                  <a:pt x="20" y="69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39" name="Freeform 15"/>
          <p:cNvSpPr>
            <a:spLocks noEditPoints="1"/>
          </p:cNvSpPr>
          <p:nvPr/>
        </p:nvSpPr>
        <p:spPr bwMode="auto">
          <a:xfrm>
            <a:off x="9483318" y="3251214"/>
            <a:ext cx="341941" cy="268041"/>
          </a:xfrm>
          <a:custGeom>
            <a:avLst/>
            <a:gdLst>
              <a:gd name="T0" fmla="*/ 125 w 125"/>
              <a:gd name="T1" fmla="*/ 54 h 98"/>
              <a:gd name="T2" fmla="*/ 125 w 125"/>
              <a:gd name="T3" fmla="*/ 91 h 98"/>
              <a:gd name="T4" fmla="*/ 118 w 125"/>
              <a:gd name="T5" fmla="*/ 98 h 98"/>
              <a:gd name="T6" fmla="*/ 6 w 125"/>
              <a:gd name="T7" fmla="*/ 98 h 98"/>
              <a:gd name="T8" fmla="*/ 0 w 125"/>
              <a:gd name="T9" fmla="*/ 91 h 98"/>
              <a:gd name="T10" fmla="*/ 0 w 125"/>
              <a:gd name="T11" fmla="*/ 54 h 98"/>
              <a:gd name="T12" fmla="*/ 55 w 125"/>
              <a:gd name="T13" fmla="*/ 54 h 98"/>
              <a:gd name="T14" fmla="*/ 55 w 125"/>
              <a:gd name="T15" fmla="*/ 62 h 98"/>
              <a:gd name="T16" fmla="*/ 59 w 125"/>
              <a:gd name="T17" fmla="*/ 66 h 98"/>
              <a:gd name="T18" fmla="*/ 66 w 125"/>
              <a:gd name="T19" fmla="*/ 66 h 98"/>
              <a:gd name="T20" fmla="*/ 69 w 125"/>
              <a:gd name="T21" fmla="*/ 62 h 98"/>
              <a:gd name="T22" fmla="*/ 69 w 125"/>
              <a:gd name="T23" fmla="*/ 54 h 98"/>
              <a:gd name="T24" fmla="*/ 125 w 125"/>
              <a:gd name="T25" fmla="*/ 54 h 98"/>
              <a:gd name="T26" fmla="*/ 50 w 125"/>
              <a:gd name="T27" fmla="*/ 19 h 98"/>
              <a:gd name="T28" fmla="*/ 75 w 125"/>
              <a:gd name="T29" fmla="*/ 19 h 98"/>
              <a:gd name="T30" fmla="*/ 75 w 125"/>
              <a:gd name="T31" fmla="*/ 11 h 98"/>
              <a:gd name="T32" fmla="*/ 72 w 125"/>
              <a:gd name="T33" fmla="*/ 8 h 98"/>
              <a:gd name="T34" fmla="*/ 53 w 125"/>
              <a:gd name="T35" fmla="*/ 8 h 98"/>
              <a:gd name="T36" fmla="*/ 50 w 125"/>
              <a:gd name="T37" fmla="*/ 11 h 98"/>
              <a:gd name="T38" fmla="*/ 50 w 125"/>
              <a:gd name="T39" fmla="*/ 19 h 98"/>
              <a:gd name="T40" fmla="*/ 6 w 125"/>
              <a:gd name="T41" fmla="*/ 19 h 98"/>
              <a:gd name="T42" fmla="*/ 43 w 125"/>
              <a:gd name="T43" fmla="*/ 19 h 98"/>
              <a:gd name="T44" fmla="*/ 43 w 125"/>
              <a:gd name="T45" fmla="*/ 11 h 98"/>
              <a:gd name="T46" fmla="*/ 53 w 125"/>
              <a:gd name="T47" fmla="*/ 0 h 98"/>
              <a:gd name="T48" fmla="*/ 72 w 125"/>
              <a:gd name="T49" fmla="*/ 0 h 98"/>
              <a:gd name="T50" fmla="*/ 82 w 125"/>
              <a:gd name="T51" fmla="*/ 11 h 98"/>
              <a:gd name="T52" fmla="*/ 82 w 125"/>
              <a:gd name="T53" fmla="*/ 19 h 98"/>
              <a:gd name="T54" fmla="*/ 118 w 125"/>
              <a:gd name="T55" fmla="*/ 19 h 98"/>
              <a:gd name="T56" fmla="*/ 125 w 125"/>
              <a:gd name="T57" fmla="*/ 26 h 98"/>
              <a:gd name="T58" fmla="*/ 125 w 125"/>
              <a:gd name="T59" fmla="*/ 47 h 98"/>
              <a:gd name="T60" fmla="*/ 0 w 125"/>
              <a:gd name="T61" fmla="*/ 47 h 98"/>
              <a:gd name="T62" fmla="*/ 0 w 125"/>
              <a:gd name="T63" fmla="*/ 26 h 98"/>
              <a:gd name="T64" fmla="*/ 6 w 125"/>
              <a:gd name="T65" fmla="*/ 19 h 98"/>
              <a:gd name="T66" fmla="*/ 6 w 125"/>
              <a:gd name="T67" fmla="*/ 19 h 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25" h="98">
                <a:moveTo>
                  <a:pt x="125" y="54"/>
                </a:moveTo>
                <a:cubicBezTo>
                  <a:pt x="125" y="91"/>
                  <a:pt x="125" y="91"/>
                  <a:pt x="125" y="91"/>
                </a:cubicBezTo>
                <a:cubicBezTo>
                  <a:pt x="125" y="95"/>
                  <a:pt x="122" y="98"/>
                  <a:pt x="118" y="98"/>
                </a:cubicBezTo>
                <a:cubicBezTo>
                  <a:pt x="6" y="98"/>
                  <a:pt x="6" y="98"/>
                  <a:pt x="6" y="98"/>
                </a:cubicBezTo>
                <a:cubicBezTo>
                  <a:pt x="3" y="98"/>
                  <a:pt x="0" y="95"/>
                  <a:pt x="0" y="91"/>
                </a:cubicBezTo>
                <a:cubicBezTo>
                  <a:pt x="0" y="54"/>
                  <a:pt x="0" y="54"/>
                  <a:pt x="0" y="54"/>
                </a:cubicBezTo>
                <a:cubicBezTo>
                  <a:pt x="55" y="54"/>
                  <a:pt x="55" y="54"/>
                  <a:pt x="55" y="54"/>
                </a:cubicBezTo>
                <a:cubicBezTo>
                  <a:pt x="55" y="62"/>
                  <a:pt x="55" y="62"/>
                  <a:pt x="55" y="62"/>
                </a:cubicBezTo>
                <a:cubicBezTo>
                  <a:pt x="55" y="64"/>
                  <a:pt x="57" y="66"/>
                  <a:pt x="59" y="66"/>
                </a:cubicBezTo>
                <a:cubicBezTo>
                  <a:pt x="66" y="66"/>
                  <a:pt x="66" y="66"/>
                  <a:pt x="66" y="66"/>
                </a:cubicBezTo>
                <a:cubicBezTo>
                  <a:pt x="68" y="66"/>
                  <a:pt x="69" y="64"/>
                  <a:pt x="69" y="62"/>
                </a:cubicBezTo>
                <a:cubicBezTo>
                  <a:pt x="69" y="54"/>
                  <a:pt x="69" y="54"/>
                  <a:pt x="69" y="54"/>
                </a:cubicBezTo>
                <a:cubicBezTo>
                  <a:pt x="125" y="54"/>
                  <a:pt x="125" y="54"/>
                  <a:pt x="125" y="54"/>
                </a:cubicBezTo>
                <a:close/>
                <a:moveTo>
                  <a:pt x="50" y="19"/>
                </a:moveTo>
                <a:cubicBezTo>
                  <a:pt x="75" y="19"/>
                  <a:pt x="75" y="19"/>
                  <a:pt x="75" y="19"/>
                </a:cubicBezTo>
                <a:cubicBezTo>
                  <a:pt x="75" y="11"/>
                  <a:pt x="75" y="11"/>
                  <a:pt x="75" y="11"/>
                </a:cubicBezTo>
                <a:cubicBezTo>
                  <a:pt x="75" y="9"/>
                  <a:pt x="73" y="8"/>
                  <a:pt x="72" y="8"/>
                </a:cubicBezTo>
                <a:cubicBezTo>
                  <a:pt x="53" y="8"/>
                  <a:pt x="53" y="8"/>
                  <a:pt x="53" y="8"/>
                </a:cubicBezTo>
                <a:cubicBezTo>
                  <a:pt x="51" y="8"/>
                  <a:pt x="50" y="9"/>
                  <a:pt x="50" y="11"/>
                </a:cubicBezTo>
                <a:cubicBezTo>
                  <a:pt x="50" y="19"/>
                  <a:pt x="50" y="19"/>
                  <a:pt x="50" y="19"/>
                </a:cubicBezTo>
                <a:close/>
                <a:moveTo>
                  <a:pt x="6" y="19"/>
                </a:moveTo>
                <a:cubicBezTo>
                  <a:pt x="43" y="19"/>
                  <a:pt x="43" y="19"/>
                  <a:pt x="43" y="19"/>
                </a:cubicBezTo>
                <a:cubicBezTo>
                  <a:pt x="43" y="11"/>
                  <a:pt x="43" y="11"/>
                  <a:pt x="43" y="11"/>
                </a:cubicBezTo>
                <a:cubicBezTo>
                  <a:pt x="43" y="5"/>
                  <a:pt x="47" y="0"/>
                  <a:pt x="53" y="0"/>
                </a:cubicBezTo>
                <a:cubicBezTo>
                  <a:pt x="72" y="0"/>
                  <a:pt x="72" y="0"/>
                  <a:pt x="72" y="0"/>
                </a:cubicBezTo>
                <a:cubicBezTo>
                  <a:pt x="77" y="0"/>
                  <a:pt x="82" y="5"/>
                  <a:pt x="82" y="11"/>
                </a:cubicBezTo>
                <a:cubicBezTo>
                  <a:pt x="82" y="19"/>
                  <a:pt x="82" y="19"/>
                  <a:pt x="82" y="19"/>
                </a:cubicBezTo>
                <a:cubicBezTo>
                  <a:pt x="118" y="19"/>
                  <a:pt x="118" y="19"/>
                  <a:pt x="118" y="19"/>
                </a:cubicBezTo>
                <a:cubicBezTo>
                  <a:pt x="122" y="19"/>
                  <a:pt x="125" y="22"/>
                  <a:pt x="125" y="26"/>
                </a:cubicBezTo>
                <a:cubicBezTo>
                  <a:pt x="125" y="47"/>
                  <a:pt x="125" y="47"/>
                  <a:pt x="125" y="47"/>
                </a:cubicBezTo>
                <a:cubicBezTo>
                  <a:pt x="0" y="47"/>
                  <a:pt x="0" y="47"/>
                  <a:pt x="0" y="47"/>
                </a:cubicBezTo>
                <a:cubicBezTo>
                  <a:pt x="0" y="26"/>
                  <a:pt x="0" y="26"/>
                  <a:pt x="0" y="26"/>
                </a:cubicBezTo>
                <a:cubicBezTo>
                  <a:pt x="0" y="22"/>
                  <a:pt x="3" y="19"/>
                  <a:pt x="6" y="19"/>
                </a:cubicBezTo>
                <a:cubicBezTo>
                  <a:pt x="6" y="19"/>
                  <a:pt x="6" y="19"/>
                  <a:pt x="6" y="19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40" name="Freeform 16"/>
          <p:cNvSpPr>
            <a:spLocks noEditPoints="1"/>
          </p:cNvSpPr>
          <p:nvPr/>
        </p:nvSpPr>
        <p:spPr bwMode="auto">
          <a:xfrm>
            <a:off x="8057515" y="4132291"/>
            <a:ext cx="392042" cy="394547"/>
          </a:xfrm>
          <a:custGeom>
            <a:avLst/>
            <a:gdLst>
              <a:gd name="T0" fmla="*/ 84 w 143"/>
              <a:gd name="T1" fmla="*/ 45 h 144"/>
              <a:gd name="T2" fmla="*/ 70 w 143"/>
              <a:gd name="T3" fmla="*/ 47 h 144"/>
              <a:gd name="T4" fmla="*/ 75 w 143"/>
              <a:gd name="T5" fmla="*/ 64 h 144"/>
              <a:gd name="T6" fmla="*/ 105 w 143"/>
              <a:gd name="T7" fmla="*/ 18 h 144"/>
              <a:gd name="T8" fmla="*/ 125 w 143"/>
              <a:gd name="T9" fmla="*/ 19 h 144"/>
              <a:gd name="T10" fmla="*/ 125 w 143"/>
              <a:gd name="T11" fmla="*/ 39 h 144"/>
              <a:gd name="T12" fmla="*/ 80 w 143"/>
              <a:gd name="T13" fmla="*/ 68 h 144"/>
              <a:gd name="T14" fmla="*/ 96 w 143"/>
              <a:gd name="T15" fmla="*/ 74 h 144"/>
              <a:gd name="T16" fmla="*/ 99 w 143"/>
              <a:gd name="T17" fmla="*/ 59 h 144"/>
              <a:gd name="T18" fmla="*/ 117 w 143"/>
              <a:gd name="T19" fmla="*/ 74 h 144"/>
              <a:gd name="T20" fmla="*/ 114 w 143"/>
              <a:gd name="T21" fmla="*/ 44 h 144"/>
              <a:gd name="T22" fmla="*/ 124 w 143"/>
              <a:gd name="T23" fmla="*/ 74 h 144"/>
              <a:gd name="T24" fmla="*/ 133 w 143"/>
              <a:gd name="T25" fmla="*/ 81 h 144"/>
              <a:gd name="T26" fmla="*/ 70 w 143"/>
              <a:gd name="T27" fmla="*/ 135 h 144"/>
              <a:gd name="T28" fmla="*/ 63 w 143"/>
              <a:gd name="T29" fmla="*/ 144 h 144"/>
              <a:gd name="T30" fmla="*/ 9 w 143"/>
              <a:gd name="T31" fmla="*/ 81 h 144"/>
              <a:gd name="T32" fmla="*/ 0 w 143"/>
              <a:gd name="T33" fmla="*/ 74 h 144"/>
              <a:gd name="T34" fmla="*/ 63 w 143"/>
              <a:gd name="T35" fmla="*/ 20 h 144"/>
              <a:gd name="T36" fmla="*/ 70 w 143"/>
              <a:gd name="T37" fmla="*/ 10 h 144"/>
              <a:gd name="T38" fmla="*/ 99 w 143"/>
              <a:gd name="T39" fmla="*/ 30 h 144"/>
              <a:gd name="T40" fmla="*/ 94 w 143"/>
              <a:gd name="T41" fmla="*/ 35 h 144"/>
              <a:gd name="T42" fmla="*/ 70 w 143"/>
              <a:gd name="T43" fmla="*/ 40 h 144"/>
              <a:gd name="T44" fmla="*/ 70 w 143"/>
              <a:gd name="T45" fmla="*/ 93 h 144"/>
              <a:gd name="T46" fmla="*/ 96 w 143"/>
              <a:gd name="T47" fmla="*/ 81 h 144"/>
              <a:gd name="T48" fmla="*/ 63 w 143"/>
              <a:gd name="T49" fmla="*/ 93 h 144"/>
              <a:gd name="T50" fmla="*/ 37 w 143"/>
              <a:gd name="T51" fmla="*/ 81 h 144"/>
              <a:gd name="T52" fmla="*/ 63 w 143"/>
              <a:gd name="T53" fmla="*/ 93 h 144"/>
              <a:gd name="T54" fmla="*/ 63 w 143"/>
              <a:gd name="T55" fmla="*/ 61 h 144"/>
              <a:gd name="T56" fmla="*/ 37 w 143"/>
              <a:gd name="T57" fmla="*/ 74 h 144"/>
              <a:gd name="T58" fmla="*/ 63 w 143"/>
              <a:gd name="T59" fmla="*/ 27 h 144"/>
              <a:gd name="T60" fmla="*/ 30 w 143"/>
              <a:gd name="T61" fmla="*/ 74 h 144"/>
              <a:gd name="T62" fmla="*/ 63 w 143"/>
              <a:gd name="T63" fmla="*/ 27 h 144"/>
              <a:gd name="T64" fmla="*/ 63 w 143"/>
              <a:gd name="T65" fmla="*/ 114 h 144"/>
              <a:gd name="T66" fmla="*/ 16 w 143"/>
              <a:gd name="T67" fmla="*/ 81 h 144"/>
              <a:gd name="T68" fmla="*/ 70 w 143"/>
              <a:gd name="T69" fmla="*/ 114 h 144"/>
              <a:gd name="T70" fmla="*/ 117 w 143"/>
              <a:gd name="T71" fmla="*/ 81 h 144"/>
              <a:gd name="T72" fmla="*/ 70 w 143"/>
              <a:gd name="T73" fmla="*/ 114 h 1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43" h="144">
                <a:moveTo>
                  <a:pt x="70" y="40"/>
                </a:moveTo>
                <a:cubicBezTo>
                  <a:pt x="75" y="41"/>
                  <a:pt x="80" y="42"/>
                  <a:pt x="84" y="45"/>
                </a:cubicBezTo>
                <a:cubicBezTo>
                  <a:pt x="79" y="50"/>
                  <a:pt x="79" y="50"/>
                  <a:pt x="79" y="50"/>
                </a:cubicBezTo>
                <a:cubicBezTo>
                  <a:pt x="76" y="49"/>
                  <a:pt x="73" y="48"/>
                  <a:pt x="70" y="47"/>
                </a:cubicBezTo>
                <a:cubicBezTo>
                  <a:pt x="70" y="61"/>
                  <a:pt x="70" y="61"/>
                  <a:pt x="70" y="61"/>
                </a:cubicBezTo>
                <a:cubicBezTo>
                  <a:pt x="72" y="62"/>
                  <a:pt x="74" y="63"/>
                  <a:pt x="75" y="64"/>
                </a:cubicBezTo>
                <a:cubicBezTo>
                  <a:pt x="106" y="32"/>
                  <a:pt x="106" y="32"/>
                  <a:pt x="106" y="32"/>
                </a:cubicBezTo>
                <a:cubicBezTo>
                  <a:pt x="105" y="18"/>
                  <a:pt x="105" y="18"/>
                  <a:pt x="105" y="18"/>
                </a:cubicBezTo>
                <a:cubicBezTo>
                  <a:pt x="123" y="0"/>
                  <a:pt x="123" y="0"/>
                  <a:pt x="123" y="0"/>
                </a:cubicBezTo>
                <a:cubicBezTo>
                  <a:pt x="125" y="19"/>
                  <a:pt x="125" y="19"/>
                  <a:pt x="125" y="19"/>
                </a:cubicBezTo>
                <a:cubicBezTo>
                  <a:pt x="143" y="21"/>
                  <a:pt x="143" y="21"/>
                  <a:pt x="143" y="21"/>
                </a:cubicBezTo>
                <a:cubicBezTo>
                  <a:pt x="125" y="39"/>
                  <a:pt x="125" y="39"/>
                  <a:pt x="125" y="39"/>
                </a:cubicBezTo>
                <a:cubicBezTo>
                  <a:pt x="111" y="37"/>
                  <a:pt x="111" y="37"/>
                  <a:pt x="111" y="37"/>
                </a:cubicBezTo>
                <a:cubicBezTo>
                  <a:pt x="80" y="68"/>
                  <a:pt x="80" y="68"/>
                  <a:pt x="80" y="68"/>
                </a:cubicBezTo>
                <a:cubicBezTo>
                  <a:pt x="81" y="70"/>
                  <a:pt x="82" y="72"/>
                  <a:pt x="82" y="74"/>
                </a:cubicBezTo>
                <a:cubicBezTo>
                  <a:pt x="96" y="74"/>
                  <a:pt x="96" y="74"/>
                  <a:pt x="96" y="74"/>
                </a:cubicBezTo>
                <a:cubicBezTo>
                  <a:pt x="96" y="70"/>
                  <a:pt x="95" y="67"/>
                  <a:pt x="94" y="65"/>
                </a:cubicBezTo>
                <a:cubicBezTo>
                  <a:pt x="99" y="59"/>
                  <a:pt x="99" y="59"/>
                  <a:pt x="99" y="59"/>
                </a:cubicBezTo>
                <a:cubicBezTo>
                  <a:pt x="101" y="64"/>
                  <a:pt x="103" y="69"/>
                  <a:pt x="103" y="74"/>
                </a:cubicBezTo>
                <a:cubicBezTo>
                  <a:pt x="117" y="74"/>
                  <a:pt x="117" y="74"/>
                  <a:pt x="117" y="74"/>
                </a:cubicBezTo>
                <a:cubicBezTo>
                  <a:pt x="116" y="65"/>
                  <a:pt x="114" y="56"/>
                  <a:pt x="109" y="49"/>
                </a:cubicBezTo>
                <a:cubicBezTo>
                  <a:pt x="114" y="44"/>
                  <a:pt x="114" y="44"/>
                  <a:pt x="114" y="44"/>
                </a:cubicBezTo>
                <a:cubicBezTo>
                  <a:pt x="114" y="45"/>
                  <a:pt x="114" y="45"/>
                  <a:pt x="114" y="45"/>
                </a:cubicBezTo>
                <a:cubicBezTo>
                  <a:pt x="120" y="53"/>
                  <a:pt x="123" y="63"/>
                  <a:pt x="124" y="74"/>
                </a:cubicBezTo>
                <a:cubicBezTo>
                  <a:pt x="133" y="74"/>
                  <a:pt x="133" y="74"/>
                  <a:pt x="133" y="74"/>
                </a:cubicBezTo>
                <a:cubicBezTo>
                  <a:pt x="133" y="81"/>
                  <a:pt x="133" y="81"/>
                  <a:pt x="133" y="81"/>
                </a:cubicBezTo>
                <a:cubicBezTo>
                  <a:pt x="124" y="81"/>
                  <a:pt x="124" y="81"/>
                  <a:pt x="124" y="81"/>
                </a:cubicBezTo>
                <a:cubicBezTo>
                  <a:pt x="122" y="110"/>
                  <a:pt x="99" y="133"/>
                  <a:pt x="70" y="135"/>
                </a:cubicBezTo>
                <a:cubicBezTo>
                  <a:pt x="70" y="144"/>
                  <a:pt x="70" y="144"/>
                  <a:pt x="70" y="144"/>
                </a:cubicBezTo>
                <a:cubicBezTo>
                  <a:pt x="63" y="144"/>
                  <a:pt x="63" y="144"/>
                  <a:pt x="63" y="144"/>
                </a:cubicBezTo>
                <a:cubicBezTo>
                  <a:pt x="63" y="135"/>
                  <a:pt x="63" y="135"/>
                  <a:pt x="63" y="135"/>
                </a:cubicBezTo>
                <a:cubicBezTo>
                  <a:pt x="34" y="133"/>
                  <a:pt x="11" y="110"/>
                  <a:pt x="9" y="81"/>
                </a:cubicBezTo>
                <a:cubicBezTo>
                  <a:pt x="0" y="81"/>
                  <a:pt x="0" y="81"/>
                  <a:pt x="0" y="81"/>
                </a:cubicBezTo>
                <a:cubicBezTo>
                  <a:pt x="0" y="74"/>
                  <a:pt x="0" y="74"/>
                  <a:pt x="0" y="74"/>
                </a:cubicBezTo>
                <a:cubicBezTo>
                  <a:pt x="9" y="74"/>
                  <a:pt x="9" y="74"/>
                  <a:pt x="9" y="74"/>
                </a:cubicBezTo>
                <a:cubicBezTo>
                  <a:pt x="11" y="45"/>
                  <a:pt x="34" y="21"/>
                  <a:pt x="63" y="20"/>
                </a:cubicBezTo>
                <a:cubicBezTo>
                  <a:pt x="63" y="10"/>
                  <a:pt x="63" y="10"/>
                  <a:pt x="63" y="10"/>
                </a:cubicBezTo>
                <a:cubicBezTo>
                  <a:pt x="70" y="10"/>
                  <a:pt x="70" y="10"/>
                  <a:pt x="70" y="10"/>
                </a:cubicBezTo>
                <a:cubicBezTo>
                  <a:pt x="70" y="20"/>
                  <a:pt x="70" y="20"/>
                  <a:pt x="70" y="20"/>
                </a:cubicBezTo>
                <a:cubicBezTo>
                  <a:pt x="81" y="20"/>
                  <a:pt x="91" y="24"/>
                  <a:pt x="99" y="30"/>
                </a:cubicBezTo>
                <a:cubicBezTo>
                  <a:pt x="99" y="30"/>
                  <a:pt x="99" y="30"/>
                  <a:pt x="99" y="30"/>
                </a:cubicBezTo>
                <a:cubicBezTo>
                  <a:pt x="94" y="35"/>
                  <a:pt x="94" y="35"/>
                  <a:pt x="94" y="35"/>
                </a:cubicBezTo>
                <a:cubicBezTo>
                  <a:pt x="87" y="30"/>
                  <a:pt x="79" y="27"/>
                  <a:pt x="70" y="27"/>
                </a:cubicBezTo>
                <a:cubicBezTo>
                  <a:pt x="70" y="40"/>
                  <a:pt x="70" y="40"/>
                  <a:pt x="70" y="40"/>
                </a:cubicBezTo>
                <a:close/>
                <a:moveTo>
                  <a:pt x="82" y="81"/>
                </a:moveTo>
                <a:cubicBezTo>
                  <a:pt x="81" y="87"/>
                  <a:pt x="76" y="92"/>
                  <a:pt x="70" y="93"/>
                </a:cubicBezTo>
                <a:cubicBezTo>
                  <a:pt x="70" y="107"/>
                  <a:pt x="70" y="107"/>
                  <a:pt x="70" y="107"/>
                </a:cubicBezTo>
                <a:cubicBezTo>
                  <a:pt x="84" y="105"/>
                  <a:pt x="95" y="94"/>
                  <a:pt x="96" y="81"/>
                </a:cubicBezTo>
                <a:cubicBezTo>
                  <a:pt x="82" y="81"/>
                  <a:pt x="82" y="81"/>
                  <a:pt x="82" y="81"/>
                </a:cubicBezTo>
                <a:close/>
                <a:moveTo>
                  <a:pt x="63" y="93"/>
                </a:moveTo>
                <a:cubicBezTo>
                  <a:pt x="57" y="92"/>
                  <a:pt x="52" y="87"/>
                  <a:pt x="51" y="81"/>
                </a:cubicBezTo>
                <a:cubicBezTo>
                  <a:pt x="37" y="81"/>
                  <a:pt x="37" y="81"/>
                  <a:pt x="37" y="81"/>
                </a:cubicBezTo>
                <a:cubicBezTo>
                  <a:pt x="38" y="94"/>
                  <a:pt x="49" y="105"/>
                  <a:pt x="63" y="107"/>
                </a:cubicBezTo>
                <a:cubicBezTo>
                  <a:pt x="63" y="93"/>
                  <a:pt x="63" y="93"/>
                  <a:pt x="63" y="93"/>
                </a:cubicBezTo>
                <a:close/>
                <a:moveTo>
                  <a:pt x="51" y="74"/>
                </a:moveTo>
                <a:cubicBezTo>
                  <a:pt x="52" y="68"/>
                  <a:pt x="57" y="63"/>
                  <a:pt x="63" y="61"/>
                </a:cubicBezTo>
                <a:cubicBezTo>
                  <a:pt x="63" y="47"/>
                  <a:pt x="63" y="47"/>
                  <a:pt x="63" y="47"/>
                </a:cubicBezTo>
                <a:cubicBezTo>
                  <a:pt x="49" y="49"/>
                  <a:pt x="38" y="60"/>
                  <a:pt x="37" y="74"/>
                </a:cubicBezTo>
                <a:cubicBezTo>
                  <a:pt x="51" y="74"/>
                  <a:pt x="51" y="74"/>
                  <a:pt x="51" y="74"/>
                </a:cubicBezTo>
                <a:close/>
                <a:moveTo>
                  <a:pt x="63" y="27"/>
                </a:moveTo>
                <a:cubicBezTo>
                  <a:pt x="38" y="28"/>
                  <a:pt x="18" y="49"/>
                  <a:pt x="16" y="74"/>
                </a:cubicBezTo>
                <a:cubicBezTo>
                  <a:pt x="30" y="74"/>
                  <a:pt x="30" y="74"/>
                  <a:pt x="30" y="74"/>
                </a:cubicBezTo>
                <a:cubicBezTo>
                  <a:pt x="31" y="56"/>
                  <a:pt x="45" y="42"/>
                  <a:pt x="63" y="40"/>
                </a:cubicBezTo>
                <a:cubicBezTo>
                  <a:pt x="63" y="27"/>
                  <a:pt x="63" y="27"/>
                  <a:pt x="63" y="27"/>
                </a:cubicBezTo>
                <a:close/>
                <a:moveTo>
                  <a:pt x="63" y="128"/>
                </a:moveTo>
                <a:cubicBezTo>
                  <a:pt x="63" y="114"/>
                  <a:pt x="63" y="114"/>
                  <a:pt x="63" y="114"/>
                </a:cubicBezTo>
                <a:cubicBezTo>
                  <a:pt x="45" y="112"/>
                  <a:pt x="31" y="98"/>
                  <a:pt x="30" y="81"/>
                </a:cubicBezTo>
                <a:cubicBezTo>
                  <a:pt x="16" y="81"/>
                  <a:pt x="16" y="81"/>
                  <a:pt x="16" y="81"/>
                </a:cubicBezTo>
                <a:cubicBezTo>
                  <a:pt x="18" y="106"/>
                  <a:pt x="38" y="126"/>
                  <a:pt x="63" y="128"/>
                </a:cubicBezTo>
                <a:close/>
                <a:moveTo>
                  <a:pt x="70" y="114"/>
                </a:moveTo>
                <a:cubicBezTo>
                  <a:pt x="70" y="128"/>
                  <a:pt x="70" y="128"/>
                  <a:pt x="70" y="128"/>
                </a:cubicBezTo>
                <a:cubicBezTo>
                  <a:pt x="95" y="126"/>
                  <a:pt x="115" y="106"/>
                  <a:pt x="117" y="81"/>
                </a:cubicBezTo>
                <a:cubicBezTo>
                  <a:pt x="103" y="81"/>
                  <a:pt x="103" y="81"/>
                  <a:pt x="103" y="81"/>
                </a:cubicBezTo>
                <a:cubicBezTo>
                  <a:pt x="102" y="98"/>
                  <a:pt x="88" y="112"/>
                  <a:pt x="70" y="114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41" name="Freeform 17"/>
          <p:cNvSpPr>
            <a:spLocks noEditPoints="1"/>
          </p:cNvSpPr>
          <p:nvPr/>
        </p:nvSpPr>
        <p:spPr bwMode="auto">
          <a:xfrm>
            <a:off x="9614242" y="4161319"/>
            <a:ext cx="251759" cy="418345"/>
          </a:xfrm>
          <a:custGeom>
            <a:avLst/>
            <a:gdLst>
              <a:gd name="T0" fmla="*/ 46 w 92"/>
              <a:gd name="T1" fmla="*/ 70 h 153"/>
              <a:gd name="T2" fmla="*/ 88 w 92"/>
              <a:gd name="T3" fmla="*/ 111 h 153"/>
              <a:gd name="T4" fmla="*/ 46 w 92"/>
              <a:gd name="T5" fmla="*/ 153 h 153"/>
              <a:gd name="T6" fmla="*/ 4 w 92"/>
              <a:gd name="T7" fmla="*/ 111 h 153"/>
              <a:gd name="T8" fmla="*/ 46 w 92"/>
              <a:gd name="T9" fmla="*/ 70 h 153"/>
              <a:gd name="T10" fmla="*/ 46 w 92"/>
              <a:gd name="T11" fmla="*/ 70 h 153"/>
              <a:gd name="T12" fmla="*/ 46 w 92"/>
              <a:gd name="T13" fmla="*/ 79 h 153"/>
              <a:gd name="T14" fmla="*/ 78 w 92"/>
              <a:gd name="T15" fmla="*/ 111 h 153"/>
              <a:gd name="T16" fmla="*/ 46 w 92"/>
              <a:gd name="T17" fmla="*/ 143 h 153"/>
              <a:gd name="T18" fmla="*/ 14 w 92"/>
              <a:gd name="T19" fmla="*/ 111 h 153"/>
              <a:gd name="T20" fmla="*/ 46 w 92"/>
              <a:gd name="T21" fmla="*/ 79 h 153"/>
              <a:gd name="T22" fmla="*/ 46 w 92"/>
              <a:gd name="T23" fmla="*/ 79 h 153"/>
              <a:gd name="T24" fmla="*/ 46 w 92"/>
              <a:gd name="T25" fmla="*/ 81 h 153"/>
              <a:gd name="T26" fmla="*/ 53 w 92"/>
              <a:gd name="T27" fmla="*/ 102 h 153"/>
              <a:gd name="T28" fmla="*/ 75 w 92"/>
              <a:gd name="T29" fmla="*/ 102 h 153"/>
              <a:gd name="T30" fmla="*/ 57 w 92"/>
              <a:gd name="T31" fmla="*/ 115 h 153"/>
              <a:gd name="T32" fmla="*/ 64 w 92"/>
              <a:gd name="T33" fmla="*/ 136 h 153"/>
              <a:gd name="T34" fmla="*/ 46 w 92"/>
              <a:gd name="T35" fmla="*/ 123 h 153"/>
              <a:gd name="T36" fmla="*/ 28 w 92"/>
              <a:gd name="T37" fmla="*/ 136 h 153"/>
              <a:gd name="T38" fmla="*/ 35 w 92"/>
              <a:gd name="T39" fmla="*/ 115 h 153"/>
              <a:gd name="T40" fmla="*/ 17 w 92"/>
              <a:gd name="T41" fmla="*/ 102 h 153"/>
              <a:gd name="T42" fmla="*/ 39 w 92"/>
              <a:gd name="T43" fmla="*/ 102 h 153"/>
              <a:gd name="T44" fmla="*/ 46 w 92"/>
              <a:gd name="T45" fmla="*/ 81 h 153"/>
              <a:gd name="T46" fmla="*/ 0 w 92"/>
              <a:gd name="T47" fmla="*/ 0 h 153"/>
              <a:gd name="T48" fmla="*/ 15 w 92"/>
              <a:gd name="T49" fmla="*/ 0 h 153"/>
              <a:gd name="T50" fmla="*/ 15 w 92"/>
              <a:gd name="T51" fmla="*/ 45 h 153"/>
              <a:gd name="T52" fmla="*/ 0 w 92"/>
              <a:gd name="T53" fmla="*/ 34 h 153"/>
              <a:gd name="T54" fmla="*/ 0 w 92"/>
              <a:gd name="T55" fmla="*/ 0 h 153"/>
              <a:gd name="T56" fmla="*/ 25 w 92"/>
              <a:gd name="T57" fmla="*/ 0 h 153"/>
              <a:gd name="T58" fmla="*/ 67 w 92"/>
              <a:gd name="T59" fmla="*/ 0 h 153"/>
              <a:gd name="T60" fmla="*/ 67 w 92"/>
              <a:gd name="T61" fmla="*/ 53 h 153"/>
              <a:gd name="T62" fmla="*/ 46 w 92"/>
              <a:gd name="T63" fmla="*/ 70 h 153"/>
              <a:gd name="T64" fmla="*/ 25 w 92"/>
              <a:gd name="T65" fmla="*/ 53 h 153"/>
              <a:gd name="T66" fmla="*/ 25 w 92"/>
              <a:gd name="T67" fmla="*/ 0 h 153"/>
              <a:gd name="T68" fmla="*/ 77 w 92"/>
              <a:gd name="T69" fmla="*/ 0 h 153"/>
              <a:gd name="T70" fmla="*/ 92 w 92"/>
              <a:gd name="T71" fmla="*/ 0 h 153"/>
              <a:gd name="T72" fmla="*/ 92 w 92"/>
              <a:gd name="T73" fmla="*/ 34 h 153"/>
              <a:gd name="T74" fmla="*/ 77 w 92"/>
              <a:gd name="T75" fmla="*/ 45 h 153"/>
              <a:gd name="T76" fmla="*/ 77 w 92"/>
              <a:gd name="T77" fmla="*/ 0 h 1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92" h="153">
                <a:moveTo>
                  <a:pt x="46" y="70"/>
                </a:moveTo>
                <a:cubicBezTo>
                  <a:pt x="69" y="70"/>
                  <a:pt x="88" y="88"/>
                  <a:pt x="88" y="111"/>
                </a:cubicBezTo>
                <a:cubicBezTo>
                  <a:pt x="88" y="134"/>
                  <a:pt x="69" y="153"/>
                  <a:pt x="46" y="153"/>
                </a:cubicBezTo>
                <a:cubicBezTo>
                  <a:pt x="23" y="153"/>
                  <a:pt x="4" y="134"/>
                  <a:pt x="4" y="111"/>
                </a:cubicBezTo>
                <a:cubicBezTo>
                  <a:pt x="4" y="88"/>
                  <a:pt x="23" y="70"/>
                  <a:pt x="46" y="70"/>
                </a:cubicBezTo>
                <a:cubicBezTo>
                  <a:pt x="46" y="70"/>
                  <a:pt x="46" y="70"/>
                  <a:pt x="46" y="70"/>
                </a:cubicBezTo>
                <a:close/>
                <a:moveTo>
                  <a:pt x="46" y="79"/>
                </a:moveTo>
                <a:cubicBezTo>
                  <a:pt x="64" y="79"/>
                  <a:pt x="78" y="94"/>
                  <a:pt x="78" y="111"/>
                </a:cubicBezTo>
                <a:cubicBezTo>
                  <a:pt x="78" y="129"/>
                  <a:pt x="64" y="143"/>
                  <a:pt x="46" y="143"/>
                </a:cubicBezTo>
                <a:cubicBezTo>
                  <a:pt x="29" y="143"/>
                  <a:pt x="14" y="129"/>
                  <a:pt x="14" y="111"/>
                </a:cubicBezTo>
                <a:cubicBezTo>
                  <a:pt x="14" y="94"/>
                  <a:pt x="29" y="79"/>
                  <a:pt x="46" y="79"/>
                </a:cubicBezTo>
                <a:cubicBezTo>
                  <a:pt x="46" y="79"/>
                  <a:pt x="46" y="79"/>
                  <a:pt x="46" y="79"/>
                </a:cubicBezTo>
                <a:close/>
                <a:moveTo>
                  <a:pt x="46" y="81"/>
                </a:moveTo>
                <a:cubicBezTo>
                  <a:pt x="53" y="102"/>
                  <a:pt x="53" y="102"/>
                  <a:pt x="53" y="102"/>
                </a:cubicBezTo>
                <a:cubicBezTo>
                  <a:pt x="75" y="102"/>
                  <a:pt x="75" y="102"/>
                  <a:pt x="75" y="102"/>
                </a:cubicBezTo>
                <a:cubicBezTo>
                  <a:pt x="57" y="115"/>
                  <a:pt x="57" y="115"/>
                  <a:pt x="57" y="115"/>
                </a:cubicBezTo>
                <a:cubicBezTo>
                  <a:pt x="64" y="136"/>
                  <a:pt x="64" y="136"/>
                  <a:pt x="64" y="136"/>
                </a:cubicBezTo>
                <a:cubicBezTo>
                  <a:pt x="46" y="123"/>
                  <a:pt x="46" y="123"/>
                  <a:pt x="46" y="123"/>
                </a:cubicBezTo>
                <a:cubicBezTo>
                  <a:pt x="28" y="136"/>
                  <a:pt x="28" y="136"/>
                  <a:pt x="28" y="136"/>
                </a:cubicBezTo>
                <a:cubicBezTo>
                  <a:pt x="35" y="115"/>
                  <a:pt x="35" y="115"/>
                  <a:pt x="35" y="115"/>
                </a:cubicBezTo>
                <a:cubicBezTo>
                  <a:pt x="17" y="102"/>
                  <a:pt x="17" y="102"/>
                  <a:pt x="17" y="102"/>
                </a:cubicBezTo>
                <a:cubicBezTo>
                  <a:pt x="39" y="102"/>
                  <a:pt x="39" y="102"/>
                  <a:pt x="39" y="102"/>
                </a:cubicBezTo>
                <a:cubicBezTo>
                  <a:pt x="46" y="81"/>
                  <a:pt x="46" y="81"/>
                  <a:pt x="46" y="81"/>
                </a:cubicBezTo>
                <a:close/>
                <a:moveTo>
                  <a:pt x="0" y="0"/>
                </a:moveTo>
                <a:cubicBezTo>
                  <a:pt x="15" y="0"/>
                  <a:pt x="15" y="0"/>
                  <a:pt x="15" y="0"/>
                </a:cubicBezTo>
                <a:cubicBezTo>
                  <a:pt x="15" y="45"/>
                  <a:pt x="15" y="45"/>
                  <a:pt x="15" y="45"/>
                </a:cubicBezTo>
                <a:cubicBezTo>
                  <a:pt x="0" y="34"/>
                  <a:pt x="0" y="34"/>
                  <a:pt x="0" y="34"/>
                </a:cubicBezTo>
                <a:cubicBezTo>
                  <a:pt x="0" y="0"/>
                  <a:pt x="0" y="0"/>
                  <a:pt x="0" y="0"/>
                </a:cubicBezTo>
                <a:close/>
                <a:moveTo>
                  <a:pt x="25" y="0"/>
                </a:moveTo>
                <a:cubicBezTo>
                  <a:pt x="67" y="0"/>
                  <a:pt x="67" y="0"/>
                  <a:pt x="67" y="0"/>
                </a:cubicBezTo>
                <a:cubicBezTo>
                  <a:pt x="67" y="53"/>
                  <a:pt x="67" y="53"/>
                  <a:pt x="67" y="53"/>
                </a:cubicBezTo>
                <a:cubicBezTo>
                  <a:pt x="46" y="70"/>
                  <a:pt x="46" y="70"/>
                  <a:pt x="46" y="70"/>
                </a:cubicBezTo>
                <a:cubicBezTo>
                  <a:pt x="25" y="53"/>
                  <a:pt x="25" y="53"/>
                  <a:pt x="25" y="53"/>
                </a:cubicBezTo>
                <a:cubicBezTo>
                  <a:pt x="25" y="0"/>
                  <a:pt x="25" y="0"/>
                  <a:pt x="25" y="0"/>
                </a:cubicBezTo>
                <a:close/>
                <a:moveTo>
                  <a:pt x="77" y="0"/>
                </a:moveTo>
                <a:cubicBezTo>
                  <a:pt x="92" y="0"/>
                  <a:pt x="92" y="0"/>
                  <a:pt x="92" y="0"/>
                </a:cubicBezTo>
                <a:cubicBezTo>
                  <a:pt x="92" y="34"/>
                  <a:pt x="92" y="34"/>
                  <a:pt x="92" y="34"/>
                </a:cubicBezTo>
                <a:cubicBezTo>
                  <a:pt x="77" y="45"/>
                  <a:pt x="77" y="45"/>
                  <a:pt x="77" y="45"/>
                </a:cubicBezTo>
                <a:cubicBezTo>
                  <a:pt x="77" y="0"/>
                  <a:pt x="77" y="0"/>
                  <a:pt x="77" y="0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808480" y="1151255"/>
            <a:ext cx="4874895" cy="543306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1000" dirty="0"/>
              <a:t>if event.type == pygame.JOYBUTTONDOWN:</a:t>
            </a:r>
          </a:p>
          <a:p>
            <a:r>
              <a:rPr lang="en-US" altLang="zh-CN" sz="1000" dirty="0"/>
              <a:t>                print(f"</a:t>
            </a:r>
            <a:r>
              <a:rPr lang="zh-CN" altLang="en-US" sz="1000" dirty="0"/>
              <a:t>按钮按下</a:t>
            </a:r>
            <a:r>
              <a:rPr lang="en-US" altLang="zh-CN" sz="1000" dirty="0"/>
              <a:t>: {event.button}")</a:t>
            </a:r>
          </a:p>
          <a:p>
            <a:r>
              <a:rPr lang="en-US" altLang="zh-CN" sz="1000" dirty="0"/>
              <a:t>                if event.button ==10 :  # R2 </a:t>
            </a:r>
            <a:r>
              <a:rPr lang="zh-CN" altLang="en-US" sz="1000" dirty="0"/>
              <a:t>减少角速度</a:t>
            </a:r>
          </a:p>
          <a:p>
            <a:r>
              <a:rPr lang="en-US" altLang="zh-CN" sz="1000" dirty="0"/>
              <a:t>                    multiple_angular_speed -= 0.1</a:t>
            </a:r>
          </a:p>
          <a:p>
            <a:r>
              <a:rPr lang="en-US" altLang="zh-CN" sz="1000" dirty="0"/>
              <a:t>                    multiple_angular_speed = max(0.2, multiple_angular_speed)  # </a:t>
            </a:r>
            <a:r>
              <a:rPr lang="zh-CN" altLang="en-US" sz="1000" dirty="0"/>
              <a:t>最小值为</a:t>
            </a:r>
            <a:r>
              <a:rPr lang="en-US" altLang="zh-CN" sz="1000" dirty="0"/>
              <a:t>0.2</a:t>
            </a:r>
          </a:p>
          <a:p>
            <a:r>
              <a:rPr lang="en-US" altLang="zh-CN" sz="1000" dirty="0"/>
              <a:t>                    print("**************max angular speed   --")</a:t>
            </a:r>
          </a:p>
          <a:p>
            <a:r>
              <a:rPr lang="en-US" altLang="zh-CN" sz="1000" dirty="0"/>
              <a:t>                    print(multiple_angular_speed)</a:t>
            </a:r>
          </a:p>
          <a:p>
            <a:r>
              <a:rPr lang="en-US" altLang="zh-CN" sz="1000" dirty="0"/>
              <a:t>                if event.button == 9:  # R2 </a:t>
            </a:r>
            <a:r>
              <a:rPr lang="zh-CN" altLang="en-US" sz="1000" dirty="0"/>
              <a:t>减少角速度</a:t>
            </a:r>
          </a:p>
          <a:p>
            <a:r>
              <a:rPr lang="en-US" altLang="zh-CN" sz="1000" dirty="0"/>
              <a:t>                    multiple_linear_speed -= 0.1</a:t>
            </a:r>
          </a:p>
          <a:p>
            <a:r>
              <a:rPr lang="en-US" altLang="zh-CN" sz="1000" dirty="0"/>
              <a:t>                    multiple_linear_speed = max(0.2, multiple_linear_speed)  # </a:t>
            </a:r>
            <a:r>
              <a:rPr lang="zh-CN" altLang="en-US" sz="1000" dirty="0"/>
              <a:t>最小值为</a:t>
            </a:r>
            <a:r>
              <a:rPr lang="en-US" altLang="zh-CN" sz="1000" dirty="0"/>
              <a:t>0.2</a:t>
            </a:r>
          </a:p>
          <a:p>
            <a:r>
              <a:rPr lang="en-US" altLang="zh-CN" sz="1000" dirty="0"/>
              <a:t>                    print("**************max angular speed   --")</a:t>
            </a:r>
          </a:p>
          <a:p>
            <a:r>
              <a:rPr lang="en-US" altLang="zh-CN" sz="1000" dirty="0"/>
              <a:t>                    print(multiple_linear_speed)</a:t>
            </a:r>
          </a:p>
          <a:p>
            <a:r>
              <a:rPr lang="en-US" altLang="zh-CN" sz="1000" dirty="0"/>
              <a:t>                if event.button ==0 :  # R2 </a:t>
            </a:r>
            <a:r>
              <a:rPr lang="zh-CN" altLang="en-US" sz="1000" dirty="0"/>
              <a:t>减少角速度</a:t>
            </a:r>
          </a:p>
          <a:p>
            <a:r>
              <a:rPr lang="en-US" altLang="zh-CN" sz="1000" dirty="0"/>
              <a:t>                    linear_speedx = 0</a:t>
            </a:r>
          </a:p>
          <a:p>
            <a:r>
              <a:rPr lang="en-US" altLang="zh-CN" sz="1000" dirty="0"/>
              <a:t>                    linear_speedy = 0</a:t>
            </a:r>
          </a:p>
          <a:p>
            <a:r>
              <a:rPr lang="en-US" altLang="zh-CN" sz="1000" dirty="0"/>
              <a:t>                    angular_speed = 0</a:t>
            </a:r>
          </a:p>
          <a:p>
            <a:endParaRPr lang="en-US" altLang="zh-CN" sz="1000" dirty="0"/>
          </a:p>
          <a:p>
            <a:r>
              <a:rPr lang="en-US" altLang="zh-CN" sz="1000" dirty="0">
                <a:sym typeface="+mn-ea"/>
              </a:rPr>
              <a:t>If </a:t>
            </a:r>
            <a:r>
              <a:rPr lang="en-US" altLang="zh-CN" sz="1000" dirty="0" err="1">
                <a:sym typeface="+mn-ea"/>
              </a:rPr>
              <a:t>event.axis</a:t>
            </a:r>
            <a:r>
              <a:rPr lang="en-US" altLang="zh-CN" sz="1000" dirty="0">
                <a:sym typeface="+mn-ea"/>
              </a:rPr>
              <a:t> == 3:  # </a:t>
            </a:r>
            <a:r>
              <a:rPr lang="zh-CN" altLang="en-US" sz="1000" dirty="0">
                <a:sym typeface="+mn-ea"/>
              </a:rPr>
              <a:t>前后移动</a:t>
            </a:r>
            <a:endParaRPr lang="zh-CN" altLang="en-US" sz="1000" dirty="0"/>
          </a:p>
          <a:p>
            <a:r>
              <a:rPr lang="zh-CN" altLang="en-US" sz="1000" dirty="0">
                <a:sym typeface="+mn-ea"/>
              </a:rPr>
              <a:t>           </a:t>
            </a:r>
            <a:r>
              <a:rPr lang="en-US" altLang="zh-CN" sz="1000" dirty="0">
                <a:sym typeface="+mn-ea"/>
              </a:rPr>
              <a:t>if abs(</a:t>
            </a:r>
            <a:r>
              <a:rPr lang="en-US" altLang="zh-CN" sz="1000" dirty="0" err="1">
                <a:sym typeface="+mn-ea"/>
              </a:rPr>
              <a:t>event.value</a:t>
            </a:r>
            <a:r>
              <a:rPr lang="en-US" altLang="zh-CN" sz="1000" dirty="0">
                <a:sym typeface="+mn-ea"/>
              </a:rPr>
              <a:t>) &lt; </a:t>
            </a:r>
            <a:r>
              <a:rPr lang="en-US" altLang="zh-CN" sz="1000" dirty="0" err="1">
                <a:sym typeface="+mn-ea"/>
              </a:rPr>
              <a:t>deadzone</a:t>
            </a:r>
            <a:r>
              <a:rPr lang="en-US" altLang="zh-CN" sz="1000" dirty="0">
                <a:sym typeface="+mn-ea"/>
              </a:rPr>
              <a:t>:  # </a:t>
            </a:r>
            <a:r>
              <a:rPr lang="zh-CN" altLang="en-US" sz="1000" dirty="0">
                <a:sym typeface="+mn-ea"/>
              </a:rPr>
              <a:t>忽略微小移动</a:t>
            </a:r>
            <a:endParaRPr lang="zh-CN" altLang="en-US" sz="1000" dirty="0"/>
          </a:p>
          <a:p>
            <a:r>
              <a:rPr lang="zh-CN" altLang="en-US" sz="1000" dirty="0">
                <a:sym typeface="+mn-ea"/>
              </a:rPr>
              <a:t>                 </a:t>
            </a:r>
            <a:r>
              <a:rPr lang="en-US" altLang="zh-CN" sz="1000" dirty="0" err="1">
                <a:sym typeface="+mn-ea"/>
              </a:rPr>
              <a:t>linear_speedy</a:t>
            </a:r>
            <a:r>
              <a:rPr lang="en-US" altLang="zh-CN" sz="1000" dirty="0">
                <a:sym typeface="+mn-ea"/>
              </a:rPr>
              <a:t> = 0</a:t>
            </a:r>
            <a:endParaRPr lang="en-US" altLang="zh-CN" sz="1000" dirty="0"/>
          </a:p>
          <a:p>
            <a:r>
              <a:rPr lang="en-US" altLang="zh-CN" sz="1000" dirty="0">
                <a:sym typeface="+mn-ea"/>
              </a:rPr>
              <a:t>          else:</a:t>
            </a:r>
            <a:endParaRPr lang="en-US" altLang="zh-CN" sz="1000" dirty="0"/>
          </a:p>
          <a:p>
            <a:r>
              <a:rPr lang="en-US" altLang="zh-CN" sz="1000" dirty="0">
                <a:sym typeface="+mn-ea"/>
              </a:rPr>
              <a:t>                        </a:t>
            </a:r>
            <a:r>
              <a:rPr lang="en-US" altLang="zh-CN" sz="1000" dirty="0" err="1">
                <a:sym typeface="+mn-ea"/>
              </a:rPr>
              <a:t>linear_speedy</a:t>
            </a:r>
            <a:r>
              <a:rPr lang="en-US" altLang="zh-CN" sz="1000" dirty="0">
                <a:sym typeface="+mn-ea"/>
              </a:rPr>
              <a:t> = -</a:t>
            </a:r>
            <a:r>
              <a:rPr lang="en-US" altLang="zh-CN" sz="1000" dirty="0" err="1">
                <a:sym typeface="+mn-ea"/>
              </a:rPr>
              <a:t>event.value</a:t>
            </a:r>
            <a:r>
              <a:rPr lang="en-US" altLang="zh-CN" sz="1000" dirty="0">
                <a:sym typeface="+mn-ea"/>
              </a:rPr>
              <a:t> * </a:t>
            </a:r>
            <a:r>
              <a:rPr lang="en-US" altLang="zh-CN" sz="1000" dirty="0" err="1">
                <a:sym typeface="+mn-ea"/>
              </a:rPr>
              <a:t>multiple_linear_speed</a:t>
            </a:r>
            <a:endParaRPr lang="en-US" altLang="zh-CN" sz="1000" dirty="0"/>
          </a:p>
          <a:p>
            <a:r>
              <a:rPr lang="en-US" altLang="zh-CN" sz="1000" dirty="0">
                <a:sym typeface="+mn-ea"/>
              </a:rPr>
              <a:t>            print(</a:t>
            </a:r>
            <a:r>
              <a:rPr lang="en-US" altLang="zh-CN" sz="1000" dirty="0" err="1">
                <a:sym typeface="+mn-ea"/>
              </a:rPr>
              <a:t>linear_speedy</a:t>
            </a:r>
            <a:r>
              <a:rPr lang="en-US" altLang="zh-CN" sz="1000" dirty="0">
                <a:sym typeface="+mn-ea"/>
              </a:rPr>
              <a:t>)</a:t>
            </a:r>
            <a:endParaRPr lang="en-US" altLang="zh-CN" sz="1000" dirty="0"/>
          </a:p>
          <a:p>
            <a:r>
              <a:rPr lang="en-US" altLang="zh-CN" sz="1000" dirty="0">
                <a:sym typeface="+mn-ea"/>
              </a:rPr>
              <a:t> </a:t>
            </a:r>
            <a:r>
              <a:rPr lang="en-US" altLang="zh-CN" sz="1000" dirty="0" err="1">
                <a:sym typeface="+mn-ea"/>
              </a:rPr>
              <a:t>elif</a:t>
            </a:r>
            <a:r>
              <a:rPr lang="en-US" altLang="zh-CN" sz="1000" dirty="0">
                <a:sym typeface="+mn-ea"/>
              </a:rPr>
              <a:t> </a:t>
            </a:r>
            <a:r>
              <a:rPr lang="en-US" altLang="zh-CN" sz="1000" dirty="0" err="1">
                <a:sym typeface="+mn-ea"/>
              </a:rPr>
              <a:t>event.axis</a:t>
            </a:r>
            <a:r>
              <a:rPr lang="en-US" altLang="zh-CN" sz="1000" dirty="0">
                <a:sym typeface="+mn-ea"/>
              </a:rPr>
              <a:t> == 0:  # </a:t>
            </a:r>
            <a:r>
              <a:rPr lang="zh-CN" altLang="en-US" sz="1000" dirty="0">
                <a:sym typeface="+mn-ea"/>
              </a:rPr>
              <a:t>旋转</a:t>
            </a:r>
            <a:endParaRPr lang="zh-CN" altLang="en-US" sz="1000" dirty="0"/>
          </a:p>
          <a:p>
            <a:r>
              <a:rPr lang="zh-CN" altLang="en-US" sz="1000" dirty="0">
                <a:sym typeface="+mn-ea"/>
              </a:rPr>
              <a:t>       </a:t>
            </a:r>
            <a:r>
              <a:rPr lang="en-US" altLang="zh-CN" sz="1000" dirty="0">
                <a:sym typeface="+mn-ea"/>
              </a:rPr>
              <a:t>if abs(</a:t>
            </a:r>
            <a:r>
              <a:rPr lang="en-US" altLang="zh-CN" sz="1000" dirty="0" err="1">
                <a:sym typeface="+mn-ea"/>
              </a:rPr>
              <a:t>event.value</a:t>
            </a:r>
            <a:r>
              <a:rPr lang="en-US" altLang="zh-CN" sz="1000" dirty="0">
                <a:sym typeface="+mn-ea"/>
              </a:rPr>
              <a:t>) &lt; </a:t>
            </a:r>
            <a:r>
              <a:rPr lang="en-US" altLang="zh-CN" sz="1000" dirty="0" err="1">
                <a:sym typeface="+mn-ea"/>
              </a:rPr>
              <a:t>deadzone</a:t>
            </a:r>
            <a:r>
              <a:rPr lang="en-US" altLang="zh-CN" sz="1000" dirty="0">
                <a:sym typeface="+mn-ea"/>
              </a:rPr>
              <a:t>:  # </a:t>
            </a:r>
            <a:r>
              <a:rPr lang="zh-CN" altLang="en-US" sz="1000" dirty="0">
                <a:sym typeface="+mn-ea"/>
              </a:rPr>
              <a:t>忽略微小移动</a:t>
            </a:r>
            <a:endParaRPr lang="zh-CN" altLang="en-US" sz="1000" dirty="0"/>
          </a:p>
          <a:p>
            <a:r>
              <a:rPr lang="zh-CN" altLang="en-US" sz="1000" dirty="0">
                <a:sym typeface="+mn-ea"/>
              </a:rPr>
              <a:t>               </a:t>
            </a:r>
            <a:r>
              <a:rPr lang="en-US" altLang="zh-CN" sz="1000" dirty="0" err="1">
                <a:sym typeface="+mn-ea"/>
              </a:rPr>
              <a:t>angular_speed</a:t>
            </a:r>
            <a:r>
              <a:rPr lang="en-US" altLang="zh-CN" sz="1000" dirty="0">
                <a:sym typeface="+mn-ea"/>
              </a:rPr>
              <a:t> = 0</a:t>
            </a:r>
            <a:endParaRPr lang="en-US" altLang="zh-CN" sz="1000" dirty="0"/>
          </a:p>
          <a:p>
            <a:r>
              <a:rPr lang="en-US" altLang="zh-CN" sz="1000" dirty="0">
                <a:sym typeface="+mn-ea"/>
              </a:rPr>
              <a:t>        else:</a:t>
            </a:r>
            <a:endParaRPr lang="en-US" altLang="zh-CN" sz="1000" dirty="0"/>
          </a:p>
          <a:p>
            <a:r>
              <a:rPr lang="en-US" altLang="zh-CN" sz="1000" dirty="0">
                <a:sym typeface="+mn-ea"/>
              </a:rPr>
              <a:t>              	</a:t>
            </a:r>
            <a:r>
              <a:rPr lang="en-US" altLang="zh-CN" sz="1000" dirty="0" err="1">
                <a:sym typeface="+mn-ea"/>
              </a:rPr>
              <a:t>angular_speed</a:t>
            </a:r>
            <a:r>
              <a:rPr lang="en-US" altLang="zh-CN" sz="1000" dirty="0">
                <a:sym typeface="+mn-ea"/>
              </a:rPr>
              <a:t> = -</a:t>
            </a:r>
            <a:r>
              <a:rPr lang="en-US" altLang="zh-CN" sz="1000" dirty="0" err="1">
                <a:sym typeface="+mn-ea"/>
              </a:rPr>
              <a:t>event.value</a:t>
            </a:r>
            <a:r>
              <a:rPr lang="en-US" altLang="zh-CN" sz="1000" dirty="0">
                <a:sym typeface="+mn-ea"/>
              </a:rPr>
              <a:t> * 	</a:t>
            </a:r>
            <a:r>
              <a:rPr lang="en-US" altLang="zh-CN" sz="1000" dirty="0" err="1">
                <a:sym typeface="+mn-ea"/>
              </a:rPr>
              <a:t>multiple_angular_speed</a:t>
            </a:r>
            <a:endParaRPr lang="en-US" altLang="zh-CN" sz="1000" dirty="0"/>
          </a:p>
          <a:p>
            <a:r>
              <a:rPr lang="en-US" altLang="zh-CN" sz="1000" dirty="0">
                <a:sym typeface="+mn-ea"/>
              </a:rPr>
              <a:t>                 print(</a:t>
            </a:r>
            <a:r>
              <a:rPr lang="en-US" altLang="zh-CN" sz="1000" dirty="0" err="1">
                <a:sym typeface="+mn-ea"/>
              </a:rPr>
              <a:t>angular_speed</a:t>
            </a:r>
            <a:r>
              <a:rPr lang="en-US" altLang="zh-CN" sz="1000" dirty="0">
                <a:sym typeface="+mn-ea"/>
              </a:rPr>
              <a:t>)</a:t>
            </a:r>
            <a:endParaRPr lang="en-US" altLang="zh-CN" sz="1000" dirty="0"/>
          </a:p>
          <a:p>
            <a:r>
              <a:rPr lang="en-US" altLang="zh-CN" sz="1000" dirty="0">
                <a:sym typeface="+mn-ea"/>
              </a:rPr>
              <a:t>                 flag = 1</a:t>
            </a:r>
            <a:endParaRPr lang="en-US" altLang="zh-CN" sz="1000" dirty="0"/>
          </a:p>
          <a:p>
            <a:endParaRPr lang="en-US" altLang="zh-CN" sz="1000" dirty="0"/>
          </a:p>
        </p:txBody>
      </p:sp>
      <p:sp>
        <p:nvSpPr>
          <p:cNvPr id="20" name="TextBox 74"/>
          <p:cNvSpPr txBox="1"/>
          <p:nvPr/>
        </p:nvSpPr>
        <p:spPr>
          <a:xfrm>
            <a:off x="1510665" y="528955"/>
            <a:ext cx="62172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540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22000">
                      <a:srgbClr val="4FA8DB"/>
                    </a:gs>
                    <a:gs pos="83000">
                      <a:srgbClr val="4DAFE8"/>
                    </a:gs>
                    <a:gs pos="100000">
                      <a:srgbClr val="1B4DAB"/>
                    </a:gs>
                  </a:gsLst>
                  <a:lin ang="5400000" scaled="1"/>
                </a:gradFill>
                <a:latin typeface="方正准圆_GBK" panose="03000509000000000000" pitchFamily="65" charset="-122"/>
                <a:ea typeface="方正准圆_GBK" panose="03000509000000000000" pitchFamily="65" charset="-122"/>
              </a:defRPr>
            </a:lvl1pPr>
          </a:lstStyle>
          <a:p>
            <a:r>
              <a:rPr lang="en-US" altLang="zh-CN" sz="2800" dirty="0">
                <a:solidFill>
                  <a:srgbClr val="93B0C1"/>
                </a:solidFill>
                <a:sym typeface="方正准圆_GBK" panose="03000509000000000000" pitchFamily="65" charset="-122"/>
              </a:rPr>
              <a:t>Calculate the motion of each axis</a:t>
            </a:r>
          </a:p>
        </p:txBody>
      </p:sp>
      <p:grpSp>
        <p:nvGrpSpPr>
          <p:cNvPr id="21" name="组合 20"/>
          <p:cNvGrpSpPr/>
          <p:nvPr/>
        </p:nvGrpSpPr>
        <p:grpSpPr>
          <a:xfrm>
            <a:off x="251226" y="77873"/>
            <a:ext cx="1464068" cy="1662660"/>
            <a:chOff x="158801" y="7979"/>
            <a:chExt cx="2018187" cy="2291944"/>
          </a:xfrm>
        </p:grpSpPr>
        <p:pic>
          <p:nvPicPr>
            <p:cNvPr id="22" name="图片 2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158801" y="7979"/>
              <a:ext cx="1433412" cy="1433412"/>
            </a:xfrm>
            <a:custGeom>
              <a:avLst/>
              <a:gdLst>
                <a:gd name="connsiteX0" fmla="*/ 841502 w 1683004"/>
                <a:gd name="connsiteY0" fmla="*/ 510988 h 1683004"/>
                <a:gd name="connsiteX1" fmla="*/ 510988 w 1683004"/>
                <a:gd name="connsiteY1" fmla="*/ 841502 h 1683004"/>
                <a:gd name="connsiteX2" fmla="*/ 841502 w 1683004"/>
                <a:gd name="connsiteY2" fmla="*/ 1172016 h 1683004"/>
                <a:gd name="connsiteX3" fmla="*/ 1172016 w 1683004"/>
                <a:gd name="connsiteY3" fmla="*/ 841502 h 1683004"/>
                <a:gd name="connsiteX4" fmla="*/ 841502 w 1683004"/>
                <a:gd name="connsiteY4" fmla="*/ 510988 h 1683004"/>
                <a:gd name="connsiteX5" fmla="*/ 0 w 1683004"/>
                <a:gd name="connsiteY5" fmla="*/ 0 h 1683004"/>
                <a:gd name="connsiteX6" fmla="*/ 1683004 w 1683004"/>
                <a:gd name="connsiteY6" fmla="*/ 0 h 1683004"/>
                <a:gd name="connsiteX7" fmla="*/ 1683004 w 1683004"/>
                <a:gd name="connsiteY7" fmla="*/ 1683004 h 1683004"/>
                <a:gd name="connsiteX8" fmla="*/ 0 w 1683004"/>
                <a:gd name="connsiteY8" fmla="*/ 1683004 h 1683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83004" h="1683004">
                  <a:moveTo>
                    <a:pt x="841502" y="510988"/>
                  </a:moveTo>
                  <a:cubicBezTo>
                    <a:pt x="658964" y="510988"/>
                    <a:pt x="510988" y="658964"/>
                    <a:pt x="510988" y="841502"/>
                  </a:cubicBezTo>
                  <a:cubicBezTo>
                    <a:pt x="510988" y="1024040"/>
                    <a:pt x="658964" y="1172016"/>
                    <a:pt x="841502" y="1172016"/>
                  </a:cubicBezTo>
                  <a:cubicBezTo>
                    <a:pt x="1024040" y="1172016"/>
                    <a:pt x="1172016" y="1024040"/>
                    <a:pt x="1172016" y="841502"/>
                  </a:cubicBezTo>
                  <a:cubicBezTo>
                    <a:pt x="1172016" y="658964"/>
                    <a:pt x="1024040" y="510988"/>
                    <a:pt x="841502" y="510988"/>
                  </a:cubicBezTo>
                  <a:close/>
                  <a:moveTo>
                    <a:pt x="0" y="0"/>
                  </a:moveTo>
                  <a:lnTo>
                    <a:pt x="1683004" y="0"/>
                  </a:lnTo>
                  <a:lnTo>
                    <a:pt x="1683004" y="1683004"/>
                  </a:lnTo>
                  <a:lnTo>
                    <a:pt x="0" y="1683004"/>
                  </a:lnTo>
                  <a:close/>
                </a:path>
              </a:pathLst>
            </a:custGeom>
          </p:spPr>
        </p:pic>
        <p:pic>
          <p:nvPicPr>
            <p:cNvPr id="23" name="图片 2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1007438" y="1130373"/>
              <a:ext cx="1169550" cy="1169550"/>
            </a:xfrm>
            <a:custGeom>
              <a:avLst/>
              <a:gdLst>
                <a:gd name="connsiteX0" fmla="*/ 841502 w 1683004"/>
                <a:gd name="connsiteY0" fmla="*/ 510988 h 1683004"/>
                <a:gd name="connsiteX1" fmla="*/ 510988 w 1683004"/>
                <a:gd name="connsiteY1" fmla="*/ 841502 h 1683004"/>
                <a:gd name="connsiteX2" fmla="*/ 841502 w 1683004"/>
                <a:gd name="connsiteY2" fmla="*/ 1172016 h 1683004"/>
                <a:gd name="connsiteX3" fmla="*/ 1172016 w 1683004"/>
                <a:gd name="connsiteY3" fmla="*/ 841502 h 1683004"/>
                <a:gd name="connsiteX4" fmla="*/ 841502 w 1683004"/>
                <a:gd name="connsiteY4" fmla="*/ 510988 h 1683004"/>
                <a:gd name="connsiteX5" fmla="*/ 0 w 1683004"/>
                <a:gd name="connsiteY5" fmla="*/ 0 h 1683004"/>
                <a:gd name="connsiteX6" fmla="*/ 1683004 w 1683004"/>
                <a:gd name="connsiteY6" fmla="*/ 0 h 1683004"/>
                <a:gd name="connsiteX7" fmla="*/ 1683004 w 1683004"/>
                <a:gd name="connsiteY7" fmla="*/ 1683004 h 1683004"/>
                <a:gd name="connsiteX8" fmla="*/ 0 w 1683004"/>
                <a:gd name="connsiteY8" fmla="*/ 1683004 h 1683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83004" h="1683004">
                  <a:moveTo>
                    <a:pt x="841502" y="510988"/>
                  </a:moveTo>
                  <a:cubicBezTo>
                    <a:pt x="658964" y="510988"/>
                    <a:pt x="510988" y="658964"/>
                    <a:pt x="510988" y="841502"/>
                  </a:cubicBezTo>
                  <a:cubicBezTo>
                    <a:pt x="510988" y="1024040"/>
                    <a:pt x="658964" y="1172016"/>
                    <a:pt x="841502" y="1172016"/>
                  </a:cubicBezTo>
                  <a:cubicBezTo>
                    <a:pt x="1024040" y="1172016"/>
                    <a:pt x="1172016" y="1024040"/>
                    <a:pt x="1172016" y="841502"/>
                  </a:cubicBezTo>
                  <a:cubicBezTo>
                    <a:pt x="1172016" y="658964"/>
                    <a:pt x="1024040" y="510988"/>
                    <a:pt x="841502" y="510988"/>
                  </a:cubicBezTo>
                  <a:close/>
                  <a:moveTo>
                    <a:pt x="0" y="0"/>
                  </a:moveTo>
                  <a:lnTo>
                    <a:pt x="1683004" y="0"/>
                  </a:lnTo>
                  <a:lnTo>
                    <a:pt x="1683004" y="1683004"/>
                  </a:lnTo>
                  <a:lnTo>
                    <a:pt x="0" y="1683004"/>
                  </a:lnTo>
                  <a:close/>
                </a:path>
              </a:pathLst>
            </a:cu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74"/>
          <p:cNvSpPr txBox="1"/>
          <p:nvPr/>
        </p:nvSpPr>
        <p:spPr>
          <a:xfrm>
            <a:off x="1510665" y="528955"/>
            <a:ext cx="886396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540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22000">
                      <a:srgbClr val="4FA8DB"/>
                    </a:gs>
                    <a:gs pos="83000">
                      <a:srgbClr val="4DAFE8"/>
                    </a:gs>
                    <a:gs pos="100000">
                      <a:srgbClr val="1B4DAB"/>
                    </a:gs>
                  </a:gsLst>
                  <a:lin ang="5400000" scaled="1"/>
                </a:gradFill>
                <a:latin typeface="方正准圆_GBK" panose="03000509000000000000" pitchFamily="65" charset="-122"/>
                <a:ea typeface="方正准圆_GBK" panose="03000509000000000000" pitchFamily="65" charset="-122"/>
              </a:defRPr>
            </a:lvl1pPr>
          </a:lstStyle>
          <a:p>
            <a:r>
              <a:rPr lang="en-US" altLang="zh-CN" sz="2800" dirty="0">
                <a:solidFill>
                  <a:srgbClr val="93B0C1"/>
                </a:solidFill>
                <a:sym typeface="方正准圆_GBK" panose="03000509000000000000" pitchFamily="65" charset="-122"/>
              </a:rPr>
              <a:t>Calculate the angular velocity on the wheel</a:t>
            </a:r>
          </a:p>
        </p:txBody>
      </p:sp>
      <p:grpSp>
        <p:nvGrpSpPr>
          <p:cNvPr id="21" name="组合 20"/>
          <p:cNvGrpSpPr/>
          <p:nvPr/>
        </p:nvGrpSpPr>
        <p:grpSpPr>
          <a:xfrm>
            <a:off x="251226" y="77873"/>
            <a:ext cx="1464068" cy="1662660"/>
            <a:chOff x="158801" y="7979"/>
            <a:chExt cx="2018187" cy="2291944"/>
          </a:xfrm>
        </p:grpSpPr>
        <p:pic>
          <p:nvPicPr>
            <p:cNvPr id="22" name="图片 2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158801" y="7979"/>
              <a:ext cx="1433412" cy="1433412"/>
            </a:xfrm>
            <a:custGeom>
              <a:avLst/>
              <a:gdLst>
                <a:gd name="connsiteX0" fmla="*/ 841502 w 1683004"/>
                <a:gd name="connsiteY0" fmla="*/ 510988 h 1683004"/>
                <a:gd name="connsiteX1" fmla="*/ 510988 w 1683004"/>
                <a:gd name="connsiteY1" fmla="*/ 841502 h 1683004"/>
                <a:gd name="connsiteX2" fmla="*/ 841502 w 1683004"/>
                <a:gd name="connsiteY2" fmla="*/ 1172016 h 1683004"/>
                <a:gd name="connsiteX3" fmla="*/ 1172016 w 1683004"/>
                <a:gd name="connsiteY3" fmla="*/ 841502 h 1683004"/>
                <a:gd name="connsiteX4" fmla="*/ 841502 w 1683004"/>
                <a:gd name="connsiteY4" fmla="*/ 510988 h 1683004"/>
                <a:gd name="connsiteX5" fmla="*/ 0 w 1683004"/>
                <a:gd name="connsiteY5" fmla="*/ 0 h 1683004"/>
                <a:gd name="connsiteX6" fmla="*/ 1683004 w 1683004"/>
                <a:gd name="connsiteY6" fmla="*/ 0 h 1683004"/>
                <a:gd name="connsiteX7" fmla="*/ 1683004 w 1683004"/>
                <a:gd name="connsiteY7" fmla="*/ 1683004 h 1683004"/>
                <a:gd name="connsiteX8" fmla="*/ 0 w 1683004"/>
                <a:gd name="connsiteY8" fmla="*/ 1683004 h 1683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83004" h="1683004">
                  <a:moveTo>
                    <a:pt x="841502" y="510988"/>
                  </a:moveTo>
                  <a:cubicBezTo>
                    <a:pt x="658964" y="510988"/>
                    <a:pt x="510988" y="658964"/>
                    <a:pt x="510988" y="841502"/>
                  </a:cubicBezTo>
                  <a:cubicBezTo>
                    <a:pt x="510988" y="1024040"/>
                    <a:pt x="658964" y="1172016"/>
                    <a:pt x="841502" y="1172016"/>
                  </a:cubicBezTo>
                  <a:cubicBezTo>
                    <a:pt x="1024040" y="1172016"/>
                    <a:pt x="1172016" y="1024040"/>
                    <a:pt x="1172016" y="841502"/>
                  </a:cubicBezTo>
                  <a:cubicBezTo>
                    <a:pt x="1172016" y="658964"/>
                    <a:pt x="1024040" y="510988"/>
                    <a:pt x="841502" y="510988"/>
                  </a:cubicBezTo>
                  <a:close/>
                  <a:moveTo>
                    <a:pt x="0" y="0"/>
                  </a:moveTo>
                  <a:lnTo>
                    <a:pt x="1683004" y="0"/>
                  </a:lnTo>
                  <a:lnTo>
                    <a:pt x="1683004" y="1683004"/>
                  </a:lnTo>
                  <a:lnTo>
                    <a:pt x="0" y="1683004"/>
                  </a:lnTo>
                  <a:close/>
                </a:path>
              </a:pathLst>
            </a:custGeom>
          </p:spPr>
        </p:pic>
        <p:pic>
          <p:nvPicPr>
            <p:cNvPr id="23" name="图片 2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1007438" y="1130373"/>
              <a:ext cx="1169550" cy="1169550"/>
            </a:xfrm>
            <a:custGeom>
              <a:avLst/>
              <a:gdLst>
                <a:gd name="connsiteX0" fmla="*/ 841502 w 1683004"/>
                <a:gd name="connsiteY0" fmla="*/ 510988 h 1683004"/>
                <a:gd name="connsiteX1" fmla="*/ 510988 w 1683004"/>
                <a:gd name="connsiteY1" fmla="*/ 841502 h 1683004"/>
                <a:gd name="connsiteX2" fmla="*/ 841502 w 1683004"/>
                <a:gd name="connsiteY2" fmla="*/ 1172016 h 1683004"/>
                <a:gd name="connsiteX3" fmla="*/ 1172016 w 1683004"/>
                <a:gd name="connsiteY3" fmla="*/ 841502 h 1683004"/>
                <a:gd name="connsiteX4" fmla="*/ 841502 w 1683004"/>
                <a:gd name="connsiteY4" fmla="*/ 510988 h 1683004"/>
                <a:gd name="connsiteX5" fmla="*/ 0 w 1683004"/>
                <a:gd name="connsiteY5" fmla="*/ 0 h 1683004"/>
                <a:gd name="connsiteX6" fmla="*/ 1683004 w 1683004"/>
                <a:gd name="connsiteY6" fmla="*/ 0 h 1683004"/>
                <a:gd name="connsiteX7" fmla="*/ 1683004 w 1683004"/>
                <a:gd name="connsiteY7" fmla="*/ 1683004 h 1683004"/>
                <a:gd name="connsiteX8" fmla="*/ 0 w 1683004"/>
                <a:gd name="connsiteY8" fmla="*/ 1683004 h 1683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83004" h="1683004">
                  <a:moveTo>
                    <a:pt x="841502" y="510988"/>
                  </a:moveTo>
                  <a:cubicBezTo>
                    <a:pt x="658964" y="510988"/>
                    <a:pt x="510988" y="658964"/>
                    <a:pt x="510988" y="841502"/>
                  </a:cubicBezTo>
                  <a:cubicBezTo>
                    <a:pt x="510988" y="1024040"/>
                    <a:pt x="658964" y="1172016"/>
                    <a:pt x="841502" y="1172016"/>
                  </a:cubicBezTo>
                  <a:cubicBezTo>
                    <a:pt x="1024040" y="1172016"/>
                    <a:pt x="1172016" y="1024040"/>
                    <a:pt x="1172016" y="841502"/>
                  </a:cubicBezTo>
                  <a:cubicBezTo>
                    <a:pt x="1172016" y="658964"/>
                    <a:pt x="1024040" y="510988"/>
                    <a:pt x="841502" y="510988"/>
                  </a:cubicBezTo>
                  <a:close/>
                  <a:moveTo>
                    <a:pt x="0" y="0"/>
                  </a:moveTo>
                  <a:lnTo>
                    <a:pt x="1683004" y="0"/>
                  </a:lnTo>
                  <a:lnTo>
                    <a:pt x="1683004" y="1683004"/>
                  </a:lnTo>
                  <a:lnTo>
                    <a:pt x="0" y="1683004"/>
                  </a:lnTo>
                  <a:close/>
                </a:path>
              </a:pathLst>
            </a:custGeom>
          </p:spPr>
        </p:pic>
      </p:grpSp>
      <p:sp>
        <p:nvSpPr>
          <p:cNvPr id="3" name="文本框 2"/>
          <p:cNvSpPr txBox="1"/>
          <p:nvPr/>
        </p:nvSpPr>
        <p:spPr>
          <a:xfrm>
            <a:off x="1510363" y="2316729"/>
            <a:ext cx="10359331" cy="27998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  <a:buNone/>
            </a:pPr>
            <a:r>
              <a:rPr lang="en-US" altLang="zh-CN" b="0" dirty="0">
                <a:effectLst/>
                <a:latin typeface="Consolas" panose="020B0609020204030204" pitchFamily="49" charset="0"/>
              </a:rPr>
              <a:t>w_1 = (-</a:t>
            </a:r>
            <a:r>
              <a:rPr lang="en-US" altLang="zh-CN" b="0" dirty="0" err="1">
                <a:effectLst/>
                <a:latin typeface="Consolas" panose="020B0609020204030204" pitchFamily="49" charset="0"/>
              </a:rPr>
              <a:t>linear_speedx</a:t>
            </a:r>
            <a:r>
              <a:rPr lang="en-US" altLang="zh-CN" b="0" dirty="0">
                <a:effectLst/>
                <a:latin typeface="Consolas" panose="020B0609020204030204" pitchFamily="49" charset="0"/>
              </a:rPr>
              <a:t> + </a:t>
            </a:r>
            <a:r>
              <a:rPr lang="en-US" altLang="zh-CN" b="0" dirty="0" err="1">
                <a:effectLst/>
                <a:latin typeface="Consolas" panose="020B0609020204030204" pitchFamily="49" charset="0"/>
              </a:rPr>
              <a:t>linear_speedy</a:t>
            </a:r>
            <a:r>
              <a:rPr lang="en-US" altLang="zh-CN" b="0" dirty="0">
                <a:effectLst/>
                <a:latin typeface="Consolas" panose="020B0609020204030204" pitchFamily="49" charset="0"/>
              </a:rPr>
              <a:t> + (</a:t>
            </a:r>
            <a:r>
              <a:rPr lang="en-US" altLang="zh-CN" b="0" dirty="0" err="1">
                <a:effectLst/>
                <a:latin typeface="Consolas" panose="020B0609020204030204" pitchFamily="49" charset="0"/>
              </a:rPr>
              <a:t>x_a</a:t>
            </a:r>
            <a:r>
              <a:rPr lang="en-US" altLang="zh-CN" b="0" dirty="0">
                <a:effectLst/>
                <a:latin typeface="Consolas" panose="020B0609020204030204" pitchFamily="49" charset="0"/>
              </a:rPr>
              <a:t> + </a:t>
            </a:r>
            <a:r>
              <a:rPr lang="en-US" altLang="zh-CN" b="0" dirty="0" err="1">
                <a:effectLst/>
                <a:latin typeface="Consolas" panose="020B0609020204030204" pitchFamily="49" charset="0"/>
              </a:rPr>
              <a:t>x_b</a:t>
            </a:r>
            <a:r>
              <a:rPr lang="en-US" altLang="zh-CN" b="0" dirty="0">
                <a:effectLst/>
                <a:latin typeface="Consolas" panose="020B0609020204030204" pitchFamily="49" charset="0"/>
              </a:rPr>
              <a:t>) * </a:t>
            </a:r>
            <a:r>
              <a:rPr lang="en-US" altLang="zh-CN" b="0" dirty="0" err="1">
                <a:effectLst/>
                <a:latin typeface="Consolas" panose="020B0609020204030204" pitchFamily="49" charset="0"/>
              </a:rPr>
              <a:t>angular_speed</a:t>
            </a:r>
            <a:r>
              <a:rPr lang="en-US" altLang="zh-CN" b="0" dirty="0">
                <a:effectLst/>
                <a:latin typeface="Consolas" panose="020B0609020204030204" pitchFamily="49" charset="0"/>
              </a:rPr>
              <a:t>)*10</a:t>
            </a:r>
          </a:p>
          <a:p>
            <a:pPr>
              <a:lnSpc>
                <a:spcPts val="1425"/>
              </a:lnSpc>
              <a:buNone/>
            </a:pPr>
            <a:r>
              <a:rPr lang="en-US" altLang="zh-CN" b="0" dirty="0">
                <a:effectLst/>
                <a:latin typeface="Consolas" panose="020B0609020204030204" pitchFamily="49" charset="0"/>
              </a:rPr>
              <a:t>                </a:t>
            </a:r>
          </a:p>
          <a:p>
            <a:pPr>
              <a:lnSpc>
                <a:spcPts val="1425"/>
              </a:lnSpc>
              <a:buNone/>
            </a:pPr>
            <a:r>
              <a:rPr lang="en-US" altLang="zh-CN" b="0" dirty="0">
                <a:effectLst/>
                <a:latin typeface="Consolas" panose="020B0609020204030204" pitchFamily="49" charset="0"/>
              </a:rPr>
              <a:t>w_1 = round(w_1)</a:t>
            </a:r>
          </a:p>
          <a:p>
            <a:pPr>
              <a:lnSpc>
                <a:spcPts val="1425"/>
              </a:lnSpc>
              <a:buNone/>
            </a:pPr>
            <a:r>
              <a:rPr lang="en-US" altLang="zh-CN" b="0" dirty="0">
                <a:effectLst/>
                <a:latin typeface="Consolas" panose="020B0609020204030204" pitchFamily="49" charset="0"/>
              </a:rPr>
              <a:t>                </a:t>
            </a:r>
          </a:p>
          <a:p>
            <a:pPr>
              <a:lnSpc>
                <a:spcPts val="1425"/>
              </a:lnSpc>
              <a:buNone/>
            </a:pPr>
            <a:r>
              <a:rPr lang="en-US" altLang="zh-CN" b="0" dirty="0">
                <a:effectLst/>
                <a:latin typeface="Consolas" panose="020B0609020204030204" pitchFamily="49" charset="0"/>
              </a:rPr>
              <a:t>w_2 = (</a:t>
            </a:r>
            <a:r>
              <a:rPr lang="en-US" altLang="zh-CN" b="0" dirty="0" err="1">
                <a:effectLst/>
                <a:latin typeface="Consolas" panose="020B0609020204030204" pitchFamily="49" charset="0"/>
              </a:rPr>
              <a:t>linear_speedx</a:t>
            </a:r>
            <a:r>
              <a:rPr lang="en-US" altLang="zh-CN" b="0" dirty="0">
                <a:effectLst/>
                <a:latin typeface="Consolas" panose="020B0609020204030204" pitchFamily="49" charset="0"/>
              </a:rPr>
              <a:t> + </a:t>
            </a:r>
            <a:r>
              <a:rPr lang="en-US" altLang="zh-CN" b="0" dirty="0" err="1">
                <a:effectLst/>
                <a:latin typeface="Consolas" panose="020B0609020204030204" pitchFamily="49" charset="0"/>
              </a:rPr>
              <a:t>linear_speedy</a:t>
            </a:r>
            <a:r>
              <a:rPr lang="en-US" altLang="zh-CN" b="0" dirty="0">
                <a:effectLst/>
                <a:latin typeface="Consolas" panose="020B0609020204030204" pitchFamily="49" charset="0"/>
              </a:rPr>
              <a:t> - (</a:t>
            </a:r>
            <a:r>
              <a:rPr lang="en-US" altLang="zh-CN" b="0" dirty="0" err="1">
                <a:effectLst/>
                <a:latin typeface="Consolas" panose="020B0609020204030204" pitchFamily="49" charset="0"/>
              </a:rPr>
              <a:t>x_a</a:t>
            </a:r>
            <a:r>
              <a:rPr lang="en-US" altLang="zh-CN" b="0" dirty="0">
                <a:effectLst/>
                <a:latin typeface="Consolas" panose="020B0609020204030204" pitchFamily="49" charset="0"/>
              </a:rPr>
              <a:t> + </a:t>
            </a:r>
            <a:r>
              <a:rPr lang="en-US" altLang="zh-CN" b="0" dirty="0" err="1">
                <a:effectLst/>
                <a:latin typeface="Consolas" panose="020B0609020204030204" pitchFamily="49" charset="0"/>
              </a:rPr>
              <a:t>x_b</a:t>
            </a:r>
            <a:r>
              <a:rPr lang="en-US" altLang="zh-CN" b="0" dirty="0">
                <a:effectLst/>
                <a:latin typeface="Consolas" panose="020B0609020204030204" pitchFamily="49" charset="0"/>
              </a:rPr>
              <a:t>) * </a:t>
            </a:r>
            <a:r>
              <a:rPr lang="en-US" altLang="zh-CN" b="0" dirty="0" err="1">
                <a:effectLst/>
                <a:latin typeface="Consolas" panose="020B0609020204030204" pitchFamily="49" charset="0"/>
              </a:rPr>
              <a:t>angular_speed</a:t>
            </a:r>
            <a:r>
              <a:rPr lang="en-US" altLang="zh-CN" b="0" dirty="0">
                <a:effectLst/>
                <a:latin typeface="Consolas" panose="020B0609020204030204" pitchFamily="49" charset="0"/>
              </a:rPr>
              <a:t>)*10</a:t>
            </a:r>
          </a:p>
          <a:p>
            <a:pPr>
              <a:lnSpc>
                <a:spcPts val="1425"/>
              </a:lnSpc>
              <a:buNone/>
            </a:pPr>
            <a:r>
              <a:rPr lang="en-US" altLang="zh-CN" b="0" dirty="0">
                <a:effectLst/>
                <a:latin typeface="Consolas" panose="020B0609020204030204" pitchFamily="49" charset="0"/>
              </a:rPr>
              <a:t>                </a:t>
            </a:r>
          </a:p>
          <a:p>
            <a:pPr>
              <a:lnSpc>
                <a:spcPts val="1425"/>
              </a:lnSpc>
              <a:buNone/>
            </a:pPr>
            <a:r>
              <a:rPr lang="en-US" altLang="zh-CN" b="0" dirty="0">
                <a:effectLst/>
                <a:latin typeface="Consolas" panose="020B0609020204030204" pitchFamily="49" charset="0"/>
              </a:rPr>
              <a:t>w_2 = round(w_2)</a:t>
            </a:r>
          </a:p>
          <a:p>
            <a:pPr>
              <a:lnSpc>
                <a:spcPts val="1425"/>
              </a:lnSpc>
              <a:buNone/>
            </a:pPr>
            <a:r>
              <a:rPr lang="en-US" altLang="zh-CN" b="0" dirty="0">
                <a:effectLst/>
                <a:latin typeface="Consolas" panose="020B0609020204030204" pitchFamily="49" charset="0"/>
              </a:rPr>
              <a:t>                </a:t>
            </a:r>
          </a:p>
          <a:p>
            <a:pPr>
              <a:lnSpc>
                <a:spcPts val="1425"/>
              </a:lnSpc>
              <a:buNone/>
            </a:pPr>
            <a:r>
              <a:rPr lang="en-US" altLang="zh-CN" b="0" dirty="0">
                <a:effectLst/>
                <a:latin typeface="Consolas" panose="020B0609020204030204" pitchFamily="49" charset="0"/>
              </a:rPr>
              <a:t>w_3 = (-</a:t>
            </a:r>
            <a:r>
              <a:rPr lang="en-US" altLang="zh-CN" b="0" dirty="0" err="1">
                <a:effectLst/>
                <a:latin typeface="Consolas" panose="020B0609020204030204" pitchFamily="49" charset="0"/>
              </a:rPr>
              <a:t>linear_speedx</a:t>
            </a:r>
            <a:r>
              <a:rPr lang="en-US" altLang="zh-CN" b="0" dirty="0">
                <a:effectLst/>
                <a:latin typeface="Consolas" panose="020B0609020204030204" pitchFamily="49" charset="0"/>
              </a:rPr>
              <a:t> + </a:t>
            </a:r>
            <a:r>
              <a:rPr lang="en-US" altLang="zh-CN" b="0" dirty="0" err="1">
                <a:effectLst/>
                <a:latin typeface="Consolas" panose="020B0609020204030204" pitchFamily="49" charset="0"/>
              </a:rPr>
              <a:t>linear_speedy</a:t>
            </a:r>
            <a:r>
              <a:rPr lang="en-US" altLang="zh-CN" b="0" dirty="0">
                <a:effectLst/>
                <a:latin typeface="Consolas" panose="020B0609020204030204" pitchFamily="49" charset="0"/>
              </a:rPr>
              <a:t> - (</a:t>
            </a:r>
            <a:r>
              <a:rPr lang="en-US" altLang="zh-CN" b="0" dirty="0" err="1">
                <a:effectLst/>
                <a:latin typeface="Consolas" panose="020B0609020204030204" pitchFamily="49" charset="0"/>
              </a:rPr>
              <a:t>x_a</a:t>
            </a:r>
            <a:r>
              <a:rPr lang="en-US" altLang="zh-CN" b="0" dirty="0">
                <a:effectLst/>
                <a:latin typeface="Consolas" panose="020B0609020204030204" pitchFamily="49" charset="0"/>
              </a:rPr>
              <a:t> + </a:t>
            </a:r>
            <a:r>
              <a:rPr lang="en-US" altLang="zh-CN" b="0" dirty="0" err="1">
                <a:effectLst/>
                <a:latin typeface="Consolas" panose="020B0609020204030204" pitchFamily="49" charset="0"/>
              </a:rPr>
              <a:t>x_b</a:t>
            </a:r>
            <a:r>
              <a:rPr lang="en-US" altLang="zh-CN" b="0" dirty="0">
                <a:effectLst/>
                <a:latin typeface="Consolas" panose="020B0609020204030204" pitchFamily="49" charset="0"/>
              </a:rPr>
              <a:t>) * </a:t>
            </a:r>
            <a:r>
              <a:rPr lang="en-US" altLang="zh-CN" b="0" dirty="0" err="1">
                <a:effectLst/>
                <a:latin typeface="Consolas" panose="020B0609020204030204" pitchFamily="49" charset="0"/>
              </a:rPr>
              <a:t>angular_speed</a:t>
            </a:r>
            <a:r>
              <a:rPr lang="en-US" altLang="zh-CN" b="0" dirty="0">
                <a:effectLst/>
                <a:latin typeface="Consolas" panose="020B0609020204030204" pitchFamily="49" charset="0"/>
              </a:rPr>
              <a:t>)*10</a:t>
            </a:r>
          </a:p>
          <a:p>
            <a:pPr>
              <a:lnSpc>
                <a:spcPts val="1425"/>
              </a:lnSpc>
              <a:buNone/>
            </a:pPr>
            <a:r>
              <a:rPr lang="en-US" altLang="zh-CN" b="0" dirty="0">
                <a:effectLst/>
                <a:latin typeface="Consolas" panose="020B0609020204030204" pitchFamily="49" charset="0"/>
              </a:rPr>
              <a:t>                </a:t>
            </a:r>
          </a:p>
          <a:p>
            <a:pPr>
              <a:lnSpc>
                <a:spcPts val="1425"/>
              </a:lnSpc>
              <a:buNone/>
            </a:pPr>
            <a:r>
              <a:rPr lang="en-US" altLang="zh-CN" b="0" dirty="0">
                <a:effectLst/>
                <a:latin typeface="Consolas" panose="020B0609020204030204" pitchFamily="49" charset="0"/>
              </a:rPr>
              <a:t>w_3 = round(w_3)</a:t>
            </a:r>
          </a:p>
          <a:p>
            <a:pPr>
              <a:lnSpc>
                <a:spcPts val="1425"/>
              </a:lnSpc>
              <a:buNone/>
            </a:pPr>
            <a:r>
              <a:rPr lang="en-US" altLang="zh-CN" b="0" dirty="0">
                <a:effectLst/>
                <a:latin typeface="Consolas" panose="020B0609020204030204" pitchFamily="49" charset="0"/>
              </a:rPr>
              <a:t>                </a:t>
            </a:r>
          </a:p>
          <a:p>
            <a:pPr>
              <a:lnSpc>
                <a:spcPts val="1425"/>
              </a:lnSpc>
              <a:buNone/>
            </a:pPr>
            <a:r>
              <a:rPr lang="en-US" altLang="zh-CN" b="0" dirty="0">
                <a:effectLst/>
                <a:latin typeface="Consolas" panose="020B0609020204030204" pitchFamily="49" charset="0"/>
              </a:rPr>
              <a:t>w_4 = (</a:t>
            </a:r>
            <a:r>
              <a:rPr lang="en-US" altLang="zh-CN" b="0" dirty="0" err="1">
                <a:effectLst/>
                <a:latin typeface="Consolas" panose="020B0609020204030204" pitchFamily="49" charset="0"/>
              </a:rPr>
              <a:t>linear_speedx</a:t>
            </a:r>
            <a:r>
              <a:rPr lang="en-US" altLang="zh-CN" b="0" dirty="0">
                <a:effectLst/>
                <a:latin typeface="Consolas" panose="020B0609020204030204" pitchFamily="49" charset="0"/>
              </a:rPr>
              <a:t> + </a:t>
            </a:r>
            <a:r>
              <a:rPr lang="en-US" altLang="zh-CN" b="0" dirty="0" err="1">
                <a:effectLst/>
                <a:latin typeface="Consolas" panose="020B0609020204030204" pitchFamily="49" charset="0"/>
              </a:rPr>
              <a:t>linear_speedy</a:t>
            </a:r>
            <a:r>
              <a:rPr lang="en-US" altLang="zh-CN" b="0" dirty="0">
                <a:effectLst/>
                <a:latin typeface="Consolas" panose="020B0609020204030204" pitchFamily="49" charset="0"/>
              </a:rPr>
              <a:t> + (</a:t>
            </a:r>
            <a:r>
              <a:rPr lang="en-US" altLang="zh-CN" b="0" dirty="0" err="1">
                <a:effectLst/>
                <a:latin typeface="Consolas" panose="020B0609020204030204" pitchFamily="49" charset="0"/>
              </a:rPr>
              <a:t>x_a</a:t>
            </a:r>
            <a:r>
              <a:rPr lang="en-US" altLang="zh-CN" b="0" dirty="0">
                <a:effectLst/>
                <a:latin typeface="Consolas" panose="020B0609020204030204" pitchFamily="49" charset="0"/>
              </a:rPr>
              <a:t> + </a:t>
            </a:r>
            <a:r>
              <a:rPr lang="en-US" altLang="zh-CN" b="0" dirty="0" err="1">
                <a:effectLst/>
                <a:latin typeface="Consolas" panose="020B0609020204030204" pitchFamily="49" charset="0"/>
              </a:rPr>
              <a:t>x_b</a:t>
            </a:r>
            <a:r>
              <a:rPr lang="en-US" altLang="zh-CN" b="0" dirty="0">
                <a:effectLst/>
                <a:latin typeface="Consolas" panose="020B0609020204030204" pitchFamily="49" charset="0"/>
              </a:rPr>
              <a:t>) * </a:t>
            </a:r>
            <a:r>
              <a:rPr lang="en-US" altLang="zh-CN" b="0" dirty="0" err="1">
                <a:effectLst/>
                <a:latin typeface="Consolas" panose="020B0609020204030204" pitchFamily="49" charset="0"/>
              </a:rPr>
              <a:t>angular_speed</a:t>
            </a:r>
            <a:r>
              <a:rPr lang="en-US" altLang="zh-CN" b="0" dirty="0">
                <a:effectLst/>
                <a:latin typeface="Consolas" panose="020B0609020204030204" pitchFamily="49" charset="0"/>
              </a:rPr>
              <a:t>)*10</a:t>
            </a:r>
          </a:p>
          <a:p>
            <a:pPr>
              <a:lnSpc>
                <a:spcPts val="1425"/>
              </a:lnSpc>
              <a:buNone/>
            </a:pPr>
            <a:r>
              <a:rPr lang="en-US" altLang="zh-CN" b="0" dirty="0">
                <a:effectLst/>
                <a:latin typeface="Consolas" panose="020B0609020204030204" pitchFamily="49" charset="0"/>
              </a:rPr>
              <a:t>                </a:t>
            </a:r>
          </a:p>
          <a:p>
            <a:pPr>
              <a:lnSpc>
                <a:spcPts val="1425"/>
              </a:lnSpc>
              <a:buNone/>
            </a:pPr>
            <a:r>
              <a:rPr lang="en-US" altLang="zh-CN" b="0" dirty="0">
                <a:effectLst/>
                <a:latin typeface="Consolas" panose="020B0609020204030204" pitchFamily="49" charset="0"/>
              </a:rPr>
              <a:t>w_4 = round(w_4)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74"/>
          <p:cNvSpPr txBox="1"/>
          <p:nvPr/>
        </p:nvSpPr>
        <p:spPr>
          <a:xfrm>
            <a:off x="1510363" y="504197"/>
            <a:ext cx="30314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540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22000">
                      <a:srgbClr val="4FA8DB"/>
                    </a:gs>
                    <a:gs pos="83000">
                      <a:srgbClr val="4DAFE8"/>
                    </a:gs>
                    <a:gs pos="100000">
                      <a:srgbClr val="1B4DAB"/>
                    </a:gs>
                  </a:gsLst>
                  <a:lin ang="5400000" scaled="1"/>
                </a:gradFill>
                <a:latin typeface="方正准圆_GBK" panose="03000509000000000000" pitchFamily="65" charset="-122"/>
                <a:ea typeface="方正准圆_GBK" panose="03000509000000000000" pitchFamily="65" charset="-122"/>
              </a:defRPr>
            </a:lvl1pPr>
          </a:lstStyle>
          <a:p>
            <a:r>
              <a:rPr lang="en-US" altLang="zh-CN" sz="2800" dirty="0">
                <a:solidFill>
                  <a:srgbClr val="93B0C1"/>
                </a:solidFill>
                <a:sym typeface="方正准圆_GBK" panose="03000509000000000000" pitchFamily="65" charset="-122"/>
              </a:rPr>
              <a:t>communication</a:t>
            </a:r>
            <a:endParaRPr lang="zh-CN" altLang="en-US" sz="2800" dirty="0">
              <a:solidFill>
                <a:srgbClr val="93B0C1"/>
              </a:solidFill>
              <a:sym typeface="方正准圆_GBK" panose="03000509000000000000" pitchFamily="65" charset="-122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251226" y="77873"/>
            <a:ext cx="1464068" cy="1662660"/>
            <a:chOff x="158801" y="7979"/>
            <a:chExt cx="2018187" cy="2291944"/>
          </a:xfrm>
        </p:grpSpPr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158801" y="7979"/>
              <a:ext cx="1433412" cy="1433412"/>
            </a:xfrm>
            <a:custGeom>
              <a:avLst/>
              <a:gdLst>
                <a:gd name="connsiteX0" fmla="*/ 841502 w 1683004"/>
                <a:gd name="connsiteY0" fmla="*/ 510988 h 1683004"/>
                <a:gd name="connsiteX1" fmla="*/ 510988 w 1683004"/>
                <a:gd name="connsiteY1" fmla="*/ 841502 h 1683004"/>
                <a:gd name="connsiteX2" fmla="*/ 841502 w 1683004"/>
                <a:gd name="connsiteY2" fmla="*/ 1172016 h 1683004"/>
                <a:gd name="connsiteX3" fmla="*/ 1172016 w 1683004"/>
                <a:gd name="connsiteY3" fmla="*/ 841502 h 1683004"/>
                <a:gd name="connsiteX4" fmla="*/ 841502 w 1683004"/>
                <a:gd name="connsiteY4" fmla="*/ 510988 h 1683004"/>
                <a:gd name="connsiteX5" fmla="*/ 0 w 1683004"/>
                <a:gd name="connsiteY5" fmla="*/ 0 h 1683004"/>
                <a:gd name="connsiteX6" fmla="*/ 1683004 w 1683004"/>
                <a:gd name="connsiteY6" fmla="*/ 0 h 1683004"/>
                <a:gd name="connsiteX7" fmla="*/ 1683004 w 1683004"/>
                <a:gd name="connsiteY7" fmla="*/ 1683004 h 1683004"/>
                <a:gd name="connsiteX8" fmla="*/ 0 w 1683004"/>
                <a:gd name="connsiteY8" fmla="*/ 1683004 h 1683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83004" h="1683004">
                  <a:moveTo>
                    <a:pt x="841502" y="510988"/>
                  </a:moveTo>
                  <a:cubicBezTo>
                    <a:pt x="658964" y="510988"/>
                    <a:pt x="510988" y="658964"/>
                    <a:pt x="510988" y="841502"/>
                  </a:cubicBezTo>
                  <a:cubicBezTo>
                    <a:pt x="510988" y="1024040"/>
                    <a:pt x="658964" y="1172016"/>
                    <a:pt x="841502" y="1172016"/>
                  </a:cubicBezTo>
                  <a:cubicBezTo>
                    <a:pt x="1024040" y="1172016"/>
                    <a:pt x="1172016" y="1024040"/>
                    <a:pt x="1172016" y="841502"/>
                  </a:cubicBezTo>
                  <a:cubicBezTo>
                    <a:pt x="1172016" y="658964"/>
                    <a:pt x="1024040" y="510988"/>
                    <a:pt x="841502" y="510988"/>
                  </a:cubicBezTo>
                  <a:close/>
                  <a:moveTo>
                    <a:pt x="0" y="0"/>
                  </a:moveTo>
                  <a:lnTo>
                    <a:pt x="1683004" y="0"/>
                  </a:lnTo>
                  <a:lnTo>
                    <a:pt x="1683004" y="1683004"/>
                  </a:lnTo>
                  <a:lnTo>
                    <a:pt x="0" y="1683004"/>
                  </a:lnTo>
                  <a:close/>
                </a:path>
              </a:pathLst>
            </a:custGeom>
          </p:spPr>
        </p:pic>
        <p:pic>
          <p:nvPicPr>
            <p:cNvPr id="25" name="图片 2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1007438" y="1130373"/>
              <a:ext cx="1169550" cy="1169550"/>
            </a:xfrm>
            <a:custGeom>
              <a:avLst/>
              <a:gdLst>
                <a:gd name="connsiteX0" fmla="*/ 841502 w 1683004"/>
                <a:gd name="connsiteY0" fmla="*/ 510988 h 1683004"/>
                <a:gd name="connsiteX1" fmla="*/ 510988 w 1683004"/>
                <a:gd name="connsiteY1" fmla="*/ 841502 h 1683004"/>
                <a:gd name="connsiteX2" fmla="*/ 841502 w 1683004"/>
                <a:gd name="connsiteY2" fmla="*/ 1172016 h 1683004"/>
                <a:gd name="connsiteX3" fmla="*/ 1172016 w 1683004"/>
                <a:gd name="connsiteY3" fmla="*/ 841502 h 1683004"/>
                <a:gd name="connsiteX4" fmla="*/ 841502 w 1683004"/>
                <a:gd name="connsiteY4" fmla="*/ 510988 h 1683004"/>
                <a:gd name="connsiteX5" fmla="*/ 0 w 1683004"/>
                <a:gd name="connsiteY5" fmla="*/ 0 h 1683004"/>
                <a:gd name="connsiteX6" fmla="*/ 1683004 w 1683004"/>
                <a:gd name="connsiteY6" fmla="*/ 0 h 1683004"/>
                <a:gd name="connsiteX7" fmla="*/ 1683004 w 1683004"/>
                <a:gd name="connsiteY7" fmla="*/ 1683004 h 1683004"/>
                <a:gd name="connsiteX8" fmla="*/ 0 w 1683004"/>
                <a:gd name="connsiteY8" fmla="*/ 1683004 h 1683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83004" h="1683004">
                  <a:moveTo>
                    <a:pt x="841502" y="510988"/>
                  </a:moveTo>
                  <a:cubicBezTo>
                    <a:pt x="658964" y="510988"/>
                    <a:pt x="510988" y="658964"/>
                    <a:pt x="510988" y="841502"/>
                  </a:cubicBezTo>
                  <a:cubicBezTo>
                    <a:pt x="510988" y="1024040"/>
                    <a:pt x="658964" y="1172016"/>
                    <a:pt x="841502" y="1172016"/>
                  </a:cubicBezTo>
                  <a:cubicBezTo>
                    <a:pt x="1024040" y="1172016"/>
                    <a:pt x="1172016" y="1024040"/>
                    <a:pt x="1172016" y="841502"/>
                  </a:cubicBezTo>
                  <a:cubicBezTo>
                    <a:pt x="1172016" y="658964"/>
                    <a:pt x="1024040" y="510988"/>
                    <a:pt x="841502" y="510988"/>
                  </a:cubicBezTo>
                  <a:close/>
                  <a:moveTo>
                    <a:pt x="0" y="0"/>
                  </a:moveTo>
                  <a:lnTo>
                    <a:pt x="1683004" y="0"/>
                  </a:lnTo>
                  <a:lnTo>
                    <a:pt x="1683004" y="1683004"/>
                  </a:lnTo>
                  <a:lnTo>
                    <a:pt x="0" y="1683004"/>
                  </a:lnTo>
                  <a:close/>
                </a:path>
              </a:pathLst>
            </a:custGeom>
          </p:spPr>
        </p:pic>
      </p:grpSp>
      <p:sp>
        <p:nvSpPr>
          <p:cNvPr id="13" name="文本框 12"/>
          <p:cNvSpPr txBox="1"/>
          <p:nvPr/>
        </p:nvSpPr>
        <p:spPr>
          <a:xfrm>
            <a:off x="1909849" y="1510188"/>
            <a:ext cx="7067896" cy="27998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  <a:buNone/>
            </a:pPr>
            <a:r>
              <a:rPr lang="en-US" altLang="zh-CN" b="0" dirty="0">
                <a:effectLst/>
                <a:latin typeface="Consolas" panose="020B0609020204030204" pitchFamily="49" charset="0"/>
              </a:rPr>
              <a:t>hostname = </a:t>
            </a:r>
            <a:r>
              <a:rPr lang="en-US" altLang="zh-CN" b="0" dirty="0" err="1">
                <a:effectLst/>
                <a:latin typeface="Consolas" panose="020B0609020204030204" pitchFamily="49" charset="0"/>
              </a:rPr>
              <a:t>socket.gethostname</a:t>
            </a:r>
            <a:r>
              <a:rPr lang="en-US" altLang="zh-CN" b="0" dirty="0">
                <a:effectLst/>
                <a:latin typeface="Consolas" panose="020B0609020204030204" pitchFamily="49" charset="0"/>
              </a:rPr>
              <a:t>()</a:t>
            </a:r>
          </a:p>
          <a:p>
            <a:pPr>
              <a:lnSpc>
                <a:spcPts val="1425"/>
              </a:lnSpc>
              <a:buNone/>
            </a:pPr>
            <a:endParaRPr lang="en-US" altLang="zh-CN" b="0" dirty="0"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zh-CN" b="0" dirty="0" err="1">
                <a:effectLst/>
                <a:latin typeface="Consolas" panose="020B0609020204030204" pitchFamily="49" charset="0"/>
              </a:rPr>
              <a:t>ip</a:t>
            </a:r>
            <a:r>
              <a:rPr lang="en-US" altLang="zh-CN" b="0" dirty="0">
                <a:effectLst/>
                <a:latin typeface="Consolas" panose="020B0609020204030204" pitchFamily="49" charset="0"/>
              </a:rPr>
              <a:t> = </a:t>
            </a:r>
            <a:r>
              <a:rPr lang="en-US" altLang="zh-CN" b="0" dirty="0" err="1">
                <a:effectLst/>
                <a:latin typeface="Consolas" panose="020B0609020204030204" pitchFamily="49" charset="0"/>
              </a:rPr>
              <a:t>socket.gethostbyname</a:t>
            </a:r>
            <a:r>
              <a:rPr lang="en-US" altLang="zh-CN" b="0" dirty="0">
                <a:effectLst/>
                <a:latin typeface="Consolas" panose="020B0609020204030204" pitchFamily="49" charset="0"/>
              </a:rPr>
              <a:t>(hostname)</a:t>
            </a:r>
          </a:p>
          <a:p>
            <a:pPr>
              <a:lnSpc>
                <a:spcPts val="1425"/>
              </a:lnSpc>
            </a:pPr>
            <a:endParaRPr lang="en-US" altLang="zh-CN" b="0" dirty="0"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US" altLang="zh-CN" dirty="0">
                <a:latin typeface="Consolas" panose="020B0609020204030204" pitchFamily="49" charset="0"/>
              </a:rPr>
              <a:t>print(f"</a:t>
            </a:r>
            <a:r>
              <a:rPr lang="zh-CN" altLang="en-US" dirty="0">
                <a:latin typeface="Consolas" panose="020B0609020204030204" pitchFamily="49" charset="0"/>
              </a:rPr>
              <a:t>本机 </a:t>
            </a:r>
            <a:r>
              <a:rPr lang="en-US" altLang="zh-CN" dirty="0">
                <a:latin typeface="Consolas" panose="020B0609020204030204" pitchFamily="49" charset="0"/>
              </a:rPr>
              <a:t>IP: {</a:t>
            </a:r>
            <a:r>
              <a:rPr lang="en-US" altLang="zh-CN" dirty="0" err="1">
                <a:latin typeface="Consolas" panose="020B0609020204030204" pitchFamily="49" charset="0"/>
              </a:rPr>
              <a:t>ip</a:t>
            </a:r>
            <a:r>
              <a:rPr lang="en-US" altLang="zh-CN" dirty="0">
                <a:latin typeface="Consolas" panose="020B0609020204030204" pitchFamily="49" charset="0"/>
              </a:rPr>
              <a:t>}")</a:t>
            </a:r>
          </a:p>
          <a:p>
            <a:pPr>
              <a:lnSpc>
                <a:spcPts val="1425"/>
              </a:lnSpc>
              <a:buNone/>
            </a:pPr>
            <a:endParaRPr lang="en-US" altLang="zh-CN" b="0" dirty="0"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zh-CN" b="0" dirty="0">
                <a:effectLst/>
                <a:latin typeface="Consolas" panose="020B0609020204030204" pitchFamily="49" charset="0"/>
              </a:rPr>
              <a:t>print(f"</a:t>
            </a:r>
            <a:r>
              <a:rPr lang="zh-CN" altLang="en-US" b="0" dirty="0">
                <a:effectLst/>
                <a:latin typeface="Consolas" panose="020B0609020204030204" pitchFamily="49" charset="0"/>
              </a:rPr>
              <a:t>主机名</a:t>
            </a:r>
            <a:r>
              <a:rPr lang="en-US" altLang="zh-CN" b="0" dirty="0">
                <a:effectLst/>
                <a:latin typeface="Consolas" panose="020B0609020204030204" pitchFamily="49" charset="0"/>
              </a:rPr>
              <a:t>: {hostname}")</a:t>
            </a:r>
          </a:p>
          <a:p>
            <a:pPr>
              <a:lnSpc>
                <a:spcPts val="1425"/>
              </a:lnSpc>
              <a:buNone/>
            </a:pPr>
            <a:br>
              <a:rPr lang="en-US" altLang="zh-CN" b="0" dirty="0">
                <a:effectLst/>
                <a:latin typeface="Consolas" panose="020B0609020204030204" pitchFamily="49" charset="0"/>
              </a:rPr>
            </a:br>
            <a:r>
              <a:rPr lang="en-US" altLang="zh-CN" b="0" dirty="0">
                <a:effectLst/>
                <a:latin typeface="Consolas" panose="020B0609020204030204" pitchFamily="49" charset="0"/>
              </a:rPr>
              <a:t>UDP_IP = "192.168.88.231"  </a:t>
            </a:r>
          </a:p>
          <a:p>
            <a:pPr>
              <a:lnSpc>
                <a:spcPts val="1425"/>
              </a:lnSpc>
              <a:buNone/>
            </a:pPr>
            <a:endParaRPr lang="en-US" altLang="zh-CN" b="0" dirty="0"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zh-CN" b="0" dirty="0">
                <a:effectLst/>
                <a:latin typeface="Consolas" panose="020B0609020204030204" pitchFamily="49" charset="0"/>
              </a:rPr>
              <a:t>UDP_PORT = 6006</a:t>
            </a:r>
          </a:p>
          <a:p>
            <a:pPr>
              <a:lnSpc>
                <a:spcPts val="1425"/>
              </a:lnSpc>
              <a:buNone/>
            </a:pPr>
            <a:br>
              <a:rPr lang="en-US" altLang="zh-CN" b="0" dirty="0">
                <a:effectLst/>
                <a:latin typeface="Consolas" panose="020B0609020204030204" pitchFamily="49" charset="0"/>
              </a:rPr>
            </a:br>
            <a:r>
              <a:rPr lang="en-US" altLang="zh-CN" b="0" dirty="0">
                <a:effectLst/>
                <a:latin typeface="Consolas" panose="020B0609020204030204" pitchFamily="49" charset="0"/>
              </a:rPr>
              <a:t>sock = </a:t>
            </a:r>
            <a:r>
              <a:rPr lang="en-US" altLang="zh-CN" b="0" dirty="0" err="1">
                <a:effectLst/>
                <a:latin typeface="Consolas" panose="020B0609020204030204" pitchFamily="49" charset="0"/>
              </a:rPr>
              <a:t>socket.socket</a:t>
            </a:r>
            <a:r>
              <a:rPr lang="en-US" altLang="zh-CN" b="0" dirty="0"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 err="1">
                <a:effectLst/>
                <a:latin typeface="Consolas" panose="020B0609020204030204" pitchFamily="49" charset="0"/>
              </a:rPr>
              <a:t>socket.AF_INET</a:t>
            </a:r>
            <a:r>
              <a:rPr lang="en-US" altLang="zh-CN" b="0" dirty="0">
                <a:effectLst/>
                <a:latin typeface="Consolas" panose="020B0609020204030204" pitchFamily="49" charset="0"/>
              </a:rPr>
              <a:t>, </a:t>
            </a:r>
          </a:p>
          <a:p>
            <a:pPr>
              <a:lnSpc>
                <a:spcPts val="1425"/>
              </a:lnSpc>
              <a:buNone/>
            </a:pPr>
            <a:endParaRPr lang="en-US" altLang="zh-CN" dirty="0"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zh-CN" b="0" dirty="0" err="1">
                <a:effectLst/>
                <a:latin typeface="Consolas" panose="020B0609020204030204" pitchFamily="49" charset="0"/>
              </a:rPr>
              <a:t>socket.SOCK_DGRAM</a:t>
            </a:r>
            <a:r>
              <a:rPr lang="en-US" altLang="zh-CN" b="0" dirty="0">
                <a:effectLst/>
                <a:latin typeface="Consolas" panose="020B0609020204030204" pitchFamily="49" charset="0"/>
              </a:rPr>
              <a:t>)  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1851659" y="4613292"/>
            <a:ext cx="7832667" cy="11840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  <a:buNone/>
            </a:pPr>
            <a:r>
              <a:rPr lang="en-US" altLang="zh-CN" b="0" dirty="0">
                <a:effectLst/>
                <a:latin typeface="Consolas" panose="020B0609020204030204" pitchFamily="49" charset="0"/>
              </a:rPr>
              <a:t>if(flag):</a:t>
            </a:r>
          </a:p>
          <a:p>
            <a:pPr>
              <a:lnSpc>
                <a:spcPts val="1425"/>
              </a:lnSpc>
              <a:buNone/>
            </a:pPr>
            <a:endParaRPr lang="en-US" altLang="zh-CN" b="0" dirty="0"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zh-CN" b="0" dirty="0">
                <a:effectLst/>
                <a:latin typeface="Consolas" panose="020B0609020204030204" pitchFamily="49" charset="0"/>
              </a:rPr>
              <a:t> 	  data = </a:t>
            </a:r>
            <a:r>
              <a:rPr lang="en-US" altLang="zh-CN" b="0" dirty="0" err="1">
                <a:effectLst/>
                <a:latin typeface="Consolas" panose="020B0609020204030204" pitchFamily="49" charset="0"/>
              </a:rPr>
              <a:t>struct.pack</a:t>
            </a:r>
            <a:r>
              <a:rPr lang="en-US" altLang="zh-CN" b="0" dirty="0">
                <a:effectLst/>
                <a:latin typeface="Consolas" panose="020B0609020204030204" pitchFamily="49" charset="0"/>
              </a:rPr>
              <a:t>('&lt;4h',w_1,w_2,w_3,w_4)</a:t>
            </a:r>
          </a:p>
          <a:p>
            <a:pPr>
              <a:lnSpc>
                <a:spcPts val="1425"/>
              </a:lnSpc>
              <a:buNone/>
            </a:pPr>
            <a:r>
              <a:rPr lang="en-US" altLang="zh-CN" dirty="0">
                <a:latin typeface="Consolas" panose="020B0609020204030204" pitchFamily="49" charset="0"/>
              </a:rPr>
              <a:t>	  </a:t>
            </a:r>
            <a:r>
              <a:rPr lang="en-US" altLang="zh-CN" b="0" dirty="0">
                <a:effectLst/>
                <a:latin typeface="Consolas" panose="020B0609020204030204" pitchFamily="49" charset="0"/>
              </a:rPr>
              <a:t>print("data:")</a:t>
            </a:r>
          </a:p>
          <a:p>
            <a:pPr>
              <a:lnSpc>
                <a:spcPts val="1425"/>
              </a:lnSpc>
              <a:buNone/>
            </a:pPr>
            <a:r>
              <a:rPr lang="en-US" altLang="zh-CN" b="0" dirty="0">
                <a:effectLst/>
                <a:latin typeface="Consolas" panose="020B0609020204030204" pitchFamily="49" charset="0"/>
              </a:rPr>
              <a:t>         print(data)</a:t>
            </a:r>
          </a:p>
          <a:p>
            <a:pPr>
              <a:lnSpc>
                <a:spcPts val="1425"/>
              </a:lnSpc>
              <a:buNone/>
            </a:pPr>
            <a:r>
              <a:rPr lang="en-US" altLang="zh-CN" b="0" dirty="0">
                <a:effectLst/>
                <a:latin typeface="Consolas" panose="020B0609020204030204" pitchFamily="49" charset="0"/>
              </a:rPr>
              <a:t>         </a:t>
            </a:r>
            <a:r>
              <a:rPr lang="en-US" altLang="zh-CN" b="0" dirty="0" err="1">
                <a:effectLst/>
                <a:latin typeface="Consolas" panose="020B0609020204030204" pitchFamily="49" charset="0"/>
              </a:rPr>
              <a:t>sock.sendto</a:t>
            </a:r>
            <a:r>
              <a:rPr lang="en-US" altLang="zh-CN" b="0" dirty="0">
                <a:effectLst/>
                <a:latin typeface="Consolas" panose="020B0609020204030204" pitchFamily="49" charset="0"/>
              </a:rPr>
              <a:t>(data,(UDP_IP,UDP_PORT))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428"/>
          <a:stretch>
            <a:fillRect/>
          </a:stretch>
        </p:blipFill>
        <p:spPr>
          <a:xfrm>
            <a:off x="578046" y="1412886"/>
            <a:ext cx="3810807" cy="3309826"/>
          </a:xfrm>
          <a:custGeom>
            <a:avLst/>
            <a:gdLst>
              <a:gd name="connsiteX0" fmla="*/ 0 w 3810807"/>
              <a:gd name="connsiteY0" fmla="*/ 0 h 3309826"/>
              <a:gd name="connsiteX1" fmla="*/ 3810807 w 3810807"/>
              <a:gd name="connsiteY1" fmla="*/ 0 h 3309826"/>
              <a:gd name="connsiteX2" fmla="*/ 3810807 w 3810807"/>
              <a:gd name="connsiteY2" fmla="*/ 2095695 h 3309826"/>
              <a:gd name="connsiteX3" fmla="*/ 3800757 w 3810807"/>
              <a:gd name="connsiteY3" fmla="*/ 2095695 h 3309826"/>
              <a:gd name="connsiteX4" fmla="*/ 3800757 w 3810807"/>
              <a:gd name="connsiteY4" fmla="*/ 3309826 h 3309826"/>
              <a:gd name="connsiteX5" fmla="*/ 0 w 3810807"/>
              <a:gd name="connsiteY5" fmla="*/ 3309826 h 3309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10807" h="3309826">
                <a:moveTo>
                  <a:pt x="0" y="0"/>
                </a:moveTo>
                <a:lnTo>
                  <a:pt x="3810807" y="0"/>
                </a:lnTo>
                <a:lnTo>
                  <a:pt x="3810807" y="2095695"/>
                </a:lnTo>
                <a:lnTo>
                  <a:pt x="3800757" y="2095695"/>
                </a:lnTo>
                <a:lnTo>
                  <a:pt x="3800757" y="3309826"/>
                </a:lnTo>
                <a:lnTo>
                  <a:pt x="0" y="3309826"/>
                </a:lnTo>
                <a:close/>
              </a:path>
            </a:pathLst>
          </a:cu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939027" y="4136643"/>
            <a:ext cx="1433412" cy="1433412"/>
          </a:xfrm>
          <a:custGeom>
            <a:avLst/>
            <a:gdLst>
              <a:gd name="connsiteX0" fmla="*/ 841502 w 1683004"/>
              <a:gd name="connsiteY0" fmla="*/ 510988 h 1683004"/>
              <a:gd name="connsiteX1" fmla="*/ 510988 w 1683004"/>
              <a:gd name="connsiteY1" fmla="*/ 841502 h 1683004"/>
              <a:gd name="connsiteX2" fmla="*/ 841502 w 1683004"/>
              <a:gd name="connsiteY2" fmla="*/ 1172016 h 1683004"/>
              <a:gd name="connsiteX3" fmla="*/ 1172016 w 1683004"/>
              <a:gd name="connsiteY3" fmla="*/ 841502 h 1683004"/>
              <a:gd name="connsiteX4" fmla="*/ 841502 w 1683004"/>
              <a:gd name="connsiteY4" fmla="*/ 510988 h 1683004"/>
              <a:gd name="connsiteX5" fmla="*/ 0 w 1683004"/>
              <a:gd name="connsiteY5" fmla="*/ 0 h 1683004"/>
              <a:gd name="connsiteX6" fmla="*/ 1683004 w 1683004"/>
              <a:gd name="connsiteY6" fmla="*/ 0 h 1683004"/>
              <a:gd name="connsiteX7" fmla="*/ 1683004 w 1683004"/>
              <a:gd name="connsiteY7" fmla="*/ 1683004 h 1683004"/>
              <a:gd name="connsiteX8" fmla="*/ 0 w 1683004"/>
              <a:gd name="connsiteY8" fmla="*/ 1683004 h 1683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83004" h="1683004">
                <a:moveTo>
                  <a:pt x="841502" y="510988"/>
                </a:moveTo>
                <a:cubicBezTo>
                  <a:pt x="658964" y="510988"/>
                  <a:pt x="510988" y="658964"/>
                  <a:pt x="510988" y="841502"/>
                </a:cubicBezTo>
                <a:cubicBezTo>
                  <a:pt x="510988" y="1024040"/>
                  <a:pt x="658964" y="1172016"/>
                  <a:pt x="841502" y="1172016"/>
                </a:cubicBezTo>
                <a:cubicBezTo>
                  <a:pt x="1024040" y="1172016"/>
                  <a:pt x="1172016" y="1024040"/>
                  <a:pt x="1172016" y="841502"/>
                </a:cubicBezTo>
                <a:cubicBezTo>
                  <a:pt x="1172016" y="658964"/>
                  <a:pt x="1024040" y="510988"/>
                  <a:pt x="841502" y="510988"/>
                </a:cubicBezTo>
                <a:close/>
                <a:moveTo>
                  <a:pt x="0" y="0"/>
                </a:moveTo>
                <a:lnTo>
                  <a:pt x="1683004" y="0"/>
                </a:lnTo>
                <a:lnTo>
                  <a:pt x="1683004" y="1683004"/>
                </a:lnTo>
                <a:lnTo>
                  <a:pt x="0" y="1683004"/>
                </a:lnTo>
                <a:close/>
              </a:path>
            </a:pathLst>
          </a:cu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787664" y="5259037"/>
            <a:ext cx="1169550" cy="1169550"/>
          </a:xfrm>
          <a:custGeom>
            <a:avLst/>
            <a:gdLst>
              <a:gd name="connsiteX0" fmla="*/ 841502 w 1683004"/>
              <a:gd name="connsiteY0" fmla="*/ 510988 h 1683004"/>
              <a:gd name="connsiteX1" fmla="*/ 510988 w 1683004"/>
              <a:gd name="connsiteY1" fmla="*/ 841502 h 1683004"/>
              <a:gd name="connsiteX2" fmla="*/ 841502 w 1683004"/>
              <a:gd name="connsiteY2" fmla="*/ 1172016 h 1683004"/>
              <a:gd name="connsiteX3" fmla="*/ 1172016 w 1683004"/>
              <a:gd name="connsiteY3" fmla="*/ 841502 h 1683004"/>
              <a:gd name="connsiteX4" fmla="*/ 841502 w 1683004"/>
              <a:gd name="connsiteY4" fmla="*/ 510988 h 1683004"/>
              <a:gd name="connsiteX5" fmla="*/ 0 w 1683004"/>
              <a:gd name="connsiteY5" fmla="*/ 0 h 1683004"/>
              <a:gd name="connsiteX6" fmla="*/ 1683004 w 1683004"/>
              <a:gd name="connsiteY6" fmla="*/ 0 h 1683004"/>
              <a:gd name="connsiteX7" fmla="*/ 1683004 w 1683004"/>
              <a:gd name="connsiteY7" fmla="*/ 1683004 h 1683004"/>
              <a:gd name="connsiteX8" fmla="*/ 0 w 1683004"/>
              <a:gd name="connsiteY8" fmla="*/ 1683004 h 1683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83004" h="1683004">
                <a:moveTo>
                  <a:pt x="841502" y="510988"/>
                </a:moveTo>
                <a:cubicBezTo>
                  <a:pt x="658964" y="510988"/>
                  <a:pt x="510988" y="658964"/>
                  <a:pt x="510988" y="841502"/>
                </a:cubicBezTo>
                <a:cubicBezTo>
                  <a:pt x="510988" y="1024040"/>
                  <a:pt x="658964" y="1172016"/>
                  <a:pt x="841502" y="1172016"/>
                </a:cubicBezTo>
                <a:cubicBezTo>
                  <a:pt x="1024040" y="1172016"/>
                  <a:pt x="1172016" y="1024040"/>
                  <a:pt x="1172016" y="841502"/>
                </a:cubicBezTo>
                <a:cubicBezTo>
                  <a:pt x="1172016" y="658964"/>
                  <a:pt x="1024040" y="510988"/>
                  <a:pt x="841502" y="510988"/>
                </a:cubicBezTo>
                <a:close/>
                <a:moveTo>
                  <a:pt x="0" y="0"/>
                </a:moveTo>
                <a:lnTo>
                  <a:pt x="1683004" y="0"/>
                </a:lnTo>
                <a:lnTo>
                  <a:pt x="1683004" y="1683004"/>
                </a:lnTo>
                <a:lnTo>
                  <a:pt x="0" y="1683004"/>
                </a:lnTo>
                <a:close/>
              </a:path>
            </a:pathLst>
          </a:cu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131970" y="5948616"/>
            <a:ext cx="837452" cy="837452"/>
          </a:xfrm>
          <a:custGeom>
            <a:avLst/>
            <a:gdLst>
              <a:gd name="connsiteX0" fmla="*/ 841502 w 1683004"/>
              <a:gd name="connsiteY0" fmla="*/ 510988 h 1683004"/>
              <a:gd name="connsiteX1" fmla="*/ 510988 w 1683004"/>
              <a:gd name="connsiteY1" fmla="*/ 841502 h 1683004"/>
              <a:gd name="connsiteX2" fmla="*/ 841502 w 1683004"/>
              <a:gd name="connsiteY2" fmla="*/ 1172016 h 1683004"/>
              <a:gd name="connsiteX3" fmla="*/ 1172016 w 1683004"/>
              <a:gd name="connsiteY3" fmla="*/ 841502 h 1683004"/>
              <a:gd name="connsiteX4" fmla="*/ 841502 w 1683004"/>
              <a:gd name="connsiteY4" fmla="*/ 510988 h 1683004"/>
              <a:gd name="connsiteX5" fmla="*/ 0 w 1683004"/>
              <a:gd name="connsiteY5" fmla="*/ 0 h 1683004"/>
              <a:gd name="connsiteX6" fmla="*/ 1683004 w 1683004"/>
              <a:gd name="connsiteY6" fmla="*/ 0 h 1683004"/>
              <a:gd name="connsiteX7" fmla="*/ 1683004 w 1683004"/>
              <a:gd name="connsiteY7" fmla="*/ 1683004 h 1683004"/>
              <a:gd name="connsiteX8" fmla="*/ 0 w 1683004"/>
              <a:gd name="connsiteY8" fmla="*/ 1683004 h 1683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83004" h="1683004">
                <a:moveTo>
                  <a:pt x="841502" y="510988"/>
                </a:moveTo>
                <a:cubicBezTo>
                  <a:pt x="658964" y="510988"/>
                  <a:pt x="510988" y="658964"/>
                  <a:pt x="510988" y="841502"/>
                </a:cubicBezTo>
                <a:cubicBezTo>
                  <a:pt x="510988" y="1024040"/>
                  <a:pt x="658964" y="1172016"/>
                  <a:pt x="841502" y="1172016"/>
                </a:cubicBezTo>
                <a:cubicBezTo>
                  <a:pt x="1024040" y="1172016"/>
                  <a:pt x="1172016" y="1024040"/>
                  <a:pt x="1172016" y="841502"/>
                </a:cubicBezTo>
                <a:cubicBezTo>
                  <a:pt x="1172016" y="658964"/>
                  <a:pt x="1024040" y="510988"/>
                  <a:pt x="841502" y="510988"/>
                </a:cubicBezTo>
                <a:close/>
                <a:moveTo>
                  <a:pt x="0" y="0"/>
                </a:moveTo>
                <a:lnTo>
                  <a:pt x="1683004" y="0"/>
                </a:lnTo>
                <a:lnTo>
                  <a:pt x="1683004" y="1683004"/>
                </a:lnTo>
                <a:lnTo>
                  <a:pt x="0" y="1683004"/>
                </a:lnTo>
                <a:close/>
              </a:path>
            </a:pathLst>
          </a:custGeom>
        </p:spPr>
      </p:pic>
      <p:sp>
        <p:nvSpPr>
          <p:cNvPr id="6" name="TextBox 74"/>
          <p:cNvSpPr txBox="1"/>
          <p:nvPr/>
        </p:nvSpPr>
        <p:spPr>
          <a:xfrm>
            <a:off x="4270961" y="1908131"/>
            <a:ext cx="7198025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540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22000">
                      <a:srgbClr val="4FA8DB"/>
                    </a:gs>
                    <a:gs pos="83000">
                      <a:srgbClr val="4DAFE8"/>
                    </a:gs>
                    <a:gs pos="100000">
                      <a:srgbClr val="1B4DAB"/>
                    </a:gs>
                  </a:gsLst>
                  <a:lin ang="5400000" scaled="1"/>
                </a:gradFill>
                <a:latin typeface="方正准圆_GBK" panose="03000509000000000000" pitchFamily="65" charset="-122"/>
                <a:ea typeface="方正准圆_GBK" panose="03000509000000000000" pitchFamily="65" charset="-122"/>
              </a:defRPr>
            </a:lvl1pPr>
          </a:lstStyle>
          <a:p>
            <a:r>
              <a:rPr lang="en-US" altLang="zh-CN" sz="6600" b="1" dirty="0">
                <a:solidFill>
                  <a:srgbClr val="93B0C1"/>
                </a:solidFill>
                <a:sym typeface="方正准圆_GBK" panose="03000509000000000000" pitchFamily="65" charset="-122"/>
              </a:rPr>
              <a:t>Navigation to target goal</a:t>
            </a:r>
            <a:endParaRPr lang="zh-CN" altLang="en-US" sz="6600" b="1" dirty="0">
              <a:solidFill>
                <a:srgbClr val="93B0C1"/>
              </a:solidFill>
              <a:sym typeface="方正准圆_GBK" panose="03000509000000000000" pitchFamily="65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667269" y="2393394"/>
            <a:ext cx="201868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540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22000">
                      <a:srgbClr val="4FA8DB"/>
                    </a:gs>
                    <a:gs pos="83000">
                      <a:srgbClr val="4DAFE8"/>
                    </a:gs>
                    <a:gs pos="100000">
                      <a:srgbClr val="1B4DAB"/>
                    </a:gs>
                  </a:gsLst>
                  <a:lin ang="5400000" scaled="1"/>
                </a:gradFill>
                <a:latin typeface="方正准圆_GBK" panose="03000509000000000000" pitchFamily="65" charset="-122"/>
                <a:ea typeface="方正准圆_GBK" panose="03000509000000000000" pitchFamily="65" charset="-122"/>
              </a:defRPr>
            </a:lvl1pPr>
          </a:lstStyle>
          <a:p>
            <a:r>
              <a:rPr lang="en-US" altLang="zh-CN" sz="8000" dirty="0">
                <a:solidFill>
                  <a:srgbClr val="93B0C1"/>
                </a:solidFill>
                <a:sym typeface="方正准圆_GBK" panose="03000509000000000000" pitchFamily="65" charset="-122"/>
              </a:rPr>
              <a:t>03</a:t>
            </a:r>
            <a:endParaRPr lang="zh-CN" altLang="en-US" sz="8000" dirty="0">
              <a:solidFill>
                <a:srgbClr val="93B0C1"/>
              </a:solidFill>
              <a:sym typeface="方正准圆_GBK" panose="03000509000000000000" pitchFamily="65" charset="-122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10354899" y="4552515"/>
            <a:ext cx="601668" cy="601668"/>
          </a:xfrm>
          <a:prstGeom prst="ellipse">
            <a:avLst/>
          </a:prstGeom>
          <a:noFill/>
          <a:ln w="25400">
            <a:solidFill>
              <a:srgbClr val="B6C3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11129234" y="5595871"/>
            <a:ext cx="495882" cy="495882"/>
          </a:xfrm>
          <a:prstGeom prst="ellipse">
            <a:avLst/>
          </a:prstGeom>
          <a:noFill/>
          <a:ln w="25400">
            <a:solidFill>
              <a:srgbClr val="B6C3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10365669" y="6185333"/>
            <a:ext cx="348108" cy="348108"/>
          </a:xfrm>
          <a:prstGeom prst="ellipse">
            <a:avLst/>
          </a:prstGeom>
          <a:noFill/>
          <a:ln w="25400">
            <a:solidFill>
              <a:srgbClr val="B6C3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AutoShape 139"/>
          <p:cNvSpPr/>
          <p:nvPr/>
        </p:nvSpPr>
        <p:spPr bwMode="auto">
          <a:xfrm>
            <a:off x="5910263" y="1108075"/>
            <a:ext cx="406400" cy="395288"/>
          </a:xfrm>
          <a:custGeom>
            <a:avLst/>
            <a:gdLst>
              <a:gd name="T0" fmla="+- 0 10800 104"/>
              <a:gd name="T1" fmla="*/ T0 w 21392"/>
              <a:gd name="T2" fmla="*/ 10800 h 21600"/>
              <a:gd name="T3" fmla="+- 0 10800 104"/>
              <a:gd name="T4" fmla="*/ T3 w 21392"/>
              <a:gd name="T5" fmla="*/ 10800 h 21600"/>
              <a:gd name="T6" fmla="+- 0 10800 104"/>
              <a:gd name="T7" fmla="*/ T6 w 21392"/>
              <a:gd name="T8" fmla="*/ 10800 h 21600"/>
              <a:gd name="T9" fmla="+- 0 10800 104"/>
              <a:gd name="T10" fmla="*/ T9 w 21392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392" h="21600">
                <a:moveTo>
                  <a:pt x="15768" y="12794"/>
                </a:moveTo>
                <a:cubicBezTo>
                  <a:pt x="15426" y="13150"/>
                  <a:pt x="15271" y="13651"/>
                  <a:pt x="15350" y="14142"/>
                </a:cubicBezTo>
                <a:lnTo>
                  <a:pt x="16296" y="20031"/>
                </a:lnTo>
                <a:lnTo>
                  <a:pt x="11443" y="17309"/>
                </a:lnTo>
                <a:cubicBezTo>
                  <a:pt x="11210" y="17178"/>
                  <a:pt x="10953" y="17112"/>
                  <a:pt x="10696" y="17112"/>
                </a:cubicBezTo>
                <a:cubicBezTo>
                  <a:pt x="10439" y="17112"/>
                  <a:pt x="10182" y="17178"/>
                  <a:pt x="9949" y="17309"/>
                </a:cubicBezTo>
                <a:lnTo>
                  <a:pt x="5095" y="20031"/>
                </a:lnTo>
                <a:lnTo>
                  <a:pt x="6042" y="14142"/>
                </a:lnTo>
                <a:cubicBezTo>
                  <a:pt x="6121" y="13651"/>
                  <a:pt x="5966" y="13150"/>
                  <a:pt x="5624" y="12794"/>
                </a:cubicBezTo>
                <a:lnTo>
                  <a:pt x="1545" y="8550"/>
                </a:lnTo>
                <a:lnTo>
                  <a:pt x="7111" y="7685"/>
                </a:lnTo>
                <a:cubicBezTo>
                  <a:pt x="7619" y="7607"/>
                  <a:pt x="8057" y="7275"/>
                  <a:pt x="8276" y="6802"/>
                </a:cubicBezTo>
                <a:lnTo>
                  <a:pt x="10696" y="1568"/>
                </a:lnTo>
                <a:lnTo>
                  <a:pt x="13116" y="6802"/>
                </a:lnTo>
                <a:cubicBezTo>
                  <a:pt x="13334" y="7275"/>
                  <a:pt x="13772" y="7607"/>
                  <a:pt x="14280" y="7685"/>
                </a:cubicBezTo>
                <a:lnTo>
                  <a:pt x="19847" y="8550"/>
                </a:lnTo>
                <a:cubicBezTo>
                  <a:pt x="19847" y="8550"/>
                  <a:pt x="15768" y="12794"/>
                  <a:pt x="15768" y="12794"/>
                </a:cubicBezTo>
                <a:close/>
                <a:moveTo>
                  <a:pt x="21312" y="8051"/>
                </a:moveTo>
                <a:cubicBezTo>
                  <a:pt x="21127" y="7495"/>
                  <a:pt x="20652" y="7088"/>
                  <a:pt x="20080" y="6999"/>
                </a:cubicBezTo>
                <a:lnTo>
                  <a:pt x="14514" y="6136"/>
                </a:lnTo>
                <a:lnTo>
                  <a:pt x="12094" y="901"/>
                </a:lnTo>
                <a:cubicBezTo>
                  <a:pt x="11840" y="351"/>
                  <a:pt x="11295" y="0"/>
                  <a:pt x="10696" y="0"/>
                </a:cubicBezTo>
                <a:cubicBezTo>
                  <a:pt x="10097" y="0"/>
                  <a:pt x="9552" y="351"/>
                  <a:pt x="9297" y="901"/>
                </a:cubicBezTo>
                <a:lnTo>
                  <a:pt x="6878" y="6136"/>
                </a:lnTo>
                <a:lnTo>
                  <a:pt x="1311" y="6999"/>
                </a:lnTo>
                <a:cubicBezTo>
                  <a:pt x="739" y="7088"/>
                  <a:pt x="264" y="7495"/>
                  <a:pt x="80" y="8051"/>
                </a:cubicBezTo>
                <a:cubicBezTo>
                  <a:pt x="-104" y="8609"/>
                  <a:pt x="35" y="9224"/>
                  <a:pt x="439" y="9644"/>
                </a:cubicBezTo>
                <a:lnTo>
                  <a:pt x="4518" y="13889"/>
                </a:lnTo>
                <a:lnTo>
                  <a:pt x="3572" y="19777"/>
                </a:lnTo>
                <a:cubicBezTo>
                  <a:pt x="3476" y="20370"/>
                  <a:pt x="3722" y="20966"/>
                  <a:pt x="4206" y="21313"/>
                </a:cubicBezTo>
                <a:cubicBezTo>
                  <a:pt x="4471" y="21503"/>
                  <a:pt x="4783" y="21600"/>
                  <a:pt x="5095" y="21600"/>
                </a:cubicBezTo>
                <a:cubicBezTo>
                  <a:pt x="5352" y="21600"/>
                  <a:pt x="5609" y="21534"/>
                  <a:pt x="5843" y="21404"/>
                </a:cubicBezTo>
                <a:lnTo>
                  <a:pt x="10696" y="18681"/>
                </a:lnTo>
                <a:lnTo>
                  <a:pt x="15549" y="21404"/>
                </a:lnTo>
                <a:cubicBezTo>
                  <a:pt x="15782" y="21534"/>
                  <a:pt x="16040" y="21600"/>
                  <a:pt x="16296" y="21600"/>
                </a:cubicBezTo>
                <a:cubicBezTo>
                  <a:pt x="16608" y="21600"/>
                  <a:pt x="16920" y="21503"/>
                  <a:pt x="17186" y="21313"/>
                </a:cubicBezTo>
                <a:cubicBezTo>
                  <a:pt x="17669" y="20966"/>
                  <a:pt x="17915" y="20370"/>
                  <a:pt x="17820" y="19777"/>
                </a:cubicBezTo>
                <a:lnTo>
                  <a:pt x="16873" y="13889"/>
                </a:lnTo>
                <a:lnTo>
                  <a:pt x="20953" y="9644"/>
                </a:lnTo>
                <a:cubicBezTo>
                  <a:pt x="21357" y="9224"/>
                  <a:pt x="21496" y="8609"/>
                  <a:pt x="21312" y="8051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38100" tIns="38100" rIns="38100" bIns="38100" anchor="ctr"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29" name="TextBox 74"/>
          <p:cNvSpPr txBox="1"/>
          <p:nvPr/>
        </p:nvSpPr>
        <p:spPr>
          <a:xfrm>
            <a:off x="1510363" y="504197"/>
            <a:ext cx="49542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540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22000">
                      <a:srgbClr val="4FA8DB"/>
                    </a:gs>
                    <a:gs pos="83000">
                      <a:srgbClr val="4DAFE8"/>
                    </a:gs>
                    <a:gs pos="100000">
                      <a:srgbClr val="1B4DAB"/>
                    </a:gs>
                  </a:gsLst>
                  <a:lin ang="5400000" scaled="1"/>
                </a:gradFill>
                <a:latin typeface="方正准圆_GBK" panose="03000509000000000000" pitchFamily="65" charset="-122"/>
                <a:ea typeface="方正准圆_GBK" panose="03000509000000000000" pitchFamily="65" charset="-122"/>
              </a:defRPr>
            </a:lvl1pPr>
          </a:lstStyle>
          <a:p>
            <a:r>
              <a:rPr lang="en-US" altLang="zh-CN" sz="2800" dirty="0">
                <a:solidFill>
                  <a:srgbClr val="93B0C1"/>
                </a:solidFill>
                <a:sym typeface="方正准圆_GBK" panose="03000509000000000000" pitchFamily="65" charset="-122"/>
              </a:rPr>
              <a:t>1</a:t>
            </a:r>
            <a:r>
              <a:rPr lang="zh-CN" altLang="en-US" sz="2800" dirty="0">
                <a:solidFill>
                  <a:srgbClr val="93B0C1"/>
                </a:solidFill>
                <a:sym typeface="方正准圆_GBK" panose="03000509000000000000" pitchFamily="65" charset="-122"/>
              </a:rPr>
              <a:t>、</a:t>
            </a:r>
            <a:r>
              <a:rPr lang="en-US" altLang="zh-CN" sz="2800" dirty="0">
                <a:solidFill>
                  <a:srgbClr val="93B0C1"/>
                </a:solidFill>
                <a:sym typeface="方正准圆_GBK" panose="03000509000000000000" pitchFamily="65" charset="-122"/>
              </a:rPr>
              <a:t>detect </a:t>
            </a:r>
            <a:r>
              <a:rPr lang="en-US" altLang="zh-CN" sz="2800" dirty="0" err="1">
                <a:solidFill>
                  <a:srgbClr val="93B0C1"/>
                </a:solidFill>
                <a:sym typeface="方正准圆_GBK" panose="03000509000000000000" pitchFamily="65" charset="-122"/>
              </a:rPr>
              <a:t>aruco</a:t>
            </a:r>
            <a:r>
              <a:rPr lang="en-US" altLang="zh-CN" sz="2800" dirty="0">
                <a:solidFill>
                  <a:srgbClr val="93B0C1"/>
                </a:solidFill>
                <a:sym typeface="方正准圆_GBK" panose="03000509000000000000" pitchFamily="65" charset="-122"/>
              </a:rPr>
              <a:t> tags</a:t>
            </a:r>
            <a:endParaRPr lang="zh-CN" altLang="en-US" sz="2800" dirty="0">
              <a:solidFill>
                <a:srgbClr val="93B0C1"/>
              </a:solidFill>
              <a:sym typeface="方正准圆_GBK" panose="03000509000000000000" pitchFamily="65" charset="-122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251226" y="77873"/>
            <a:ext cx="1464068" cy="1662660"/>
            <a:chOff x="158801" y="7979"/>
            <a:chExt cx="2018187" cy="2291944"/>
          </a:xfrm>
        </p:grpSpPr>
        <p:pic>
          <p:nvPicPr>
            <p:cNvPr id="32" name="图片 3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158801" y="7979"/>
              <a:ext cx="1433412" cy="1433412"/>
            </a:xfrm>
            <a:custGeom>
              <a:avLst/>
              <a:gdLst>
                <a:gd name="connsiteX0" fmla="*/ 841502 w 1683004"/>
                <a:gd name="connsiteY0" fmla="*/ 510988 h 1683004"/>
                <a:gd name="connsiteX1" fmla="*/ 510988 w 1683004"/>
                <a:gd name="connsiteY1" fmla="*/ 841502 h 1683004"/>
                <a:gd name="connsiteX2" fmla="*/ 841502 w 1683004"/>
                <a:gd name="connsiteY2" fmla="*/ 1172016 h 1683004"/>
                <a:gd name="connsiteX3" fmla="*/ 1172016 w 1683004"/>
                <a:gd name="connsiteY3" fmla="*/ 841502 h 1683004"/>
                <a:gd name="connsiteX4" fmla="*/ 841502 w 1683004"/>
                <a:gd name="connsiteY4" fmla="*/ 510988 h 1683004"/>
                <a:gd name="connsiteX5" fmla="*/ 0 w 1683004"/>
                <a:gd name="connsiteY5" fmla="*/ 0 h 1683004"/>
                <a:gd name="connsiteX6" fmla="*/ 1683004 w 1683004"/>
                <a:gd name="connsiteY6" fmla="*/ 0 h 1683004"/>
                <a:gd name="connsiteX7" fmla="*/ 1683004 w 1683004"/>
                <a:gd name="connsiteY7" fmla="*/ 1683004 h 1683004"/>
                <a:gd name="connsiteX8" fmla="*/ 0 w 1683004"/>
                <a:gd name="connsiteY8" fmla="*/ 1683004 h 1683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83004" h="1683004">
                  <a:moveTo>
                    <a:pt x="841502" y="510988"/>
                  </a:moveTo>
                  <a:cubicBezTo>
                    <a:pt x="658964" y="510988"/>
                    <a:pt x="510988" y="658964"/>
                    <a:pt x="510988" y="841502"/>
                  </a:cubicBezTo>
                  <a:cubicBezTo>
                    <a:pt x="510988" y="1024040"/>
                    <a:pt x="658964" y="1172016"/>
                    <a:pt x="841502" y="1172016"/>
                  </a:cubicBezTo>
                  <a:cubicBezTo>
                    <a:pt x="1024040" y="1172016"/>
                    <a:pt x="1172016" y="1024040"/>
                    <a:pt x="1172016" y="841502"/>
                  </a:cubicBezTo>
                  <a:cubicBezTo>
                    <a:pt x="1172016" y="658964"/>
                    <a:pt x="1024040" y="510988"/>
                    <a:pt x="841502" y="510988"/>
                  </a:cubicBezTo>
                  <a:close/>
                  <a:moveTo>
                    <a:pt x="0" y="0"/>
                  </a:moveTo>
                  <a:lnTo>
                    <a:pt x="1683004" y="0"/>
                  </a:lnTo>
                  <a:lnTo>
                    <a:pt x="1683004" y="1683004"/>
                  </a:lnTo>
                  <a:lnTo>
                    <a:pt x="0" y="1683004"/>
                  </a:lnTo>
                  <a:close/>
                </a:path>
              </a:pathLst>
            </a:custGeom>
          </p:spPr>
        </p:pic>
        <p:pic>
          <p:nvPicPr>
            <p:cNvPr id="36" name="图片 3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1007438" y="1130373"/>
              <a:ext cx="1169550" cy="1169550"/>
            </a:xfrm>
            <a:custGeom>
              <a:avLst/>
              <a:gdLst>
                <a:gd name="connsiteX0" fmla="*/ 841502 w 1683004"/>
                <a:gd name="connsiteY0" fmla="*/ 510988 h 1683004"/>
                <a:gd name="connsiteX1" fmla="*/ 510988 w 1683004"/>
                <a:gd name="connsiteY1" fmla="*/ 841502 h 1683004"/>
                <a:gd name="connsiteX2" fmla="*/ 841502 w 1683004"/>
                <a:gd name="connsiteY2" fmla="*/ 1172016 h 1683004"/>
                <a:gd name="connsiteX3" fmla="*/ 1172016 w 1683004"/>
                <a:gd name="connsiteY3" fmla="*/ 841502 h 1683004"/>
                <a:gd name="connsiteX4" fmla="*/ 841502 w 1683004"/>
                <a:gd name="connsiteY4" fmla="*/ 510988 h 1683004"/>
                <a:gd name="connsiteX5" fmla="*/ 0 w 1683004"/>
                <a:gd name="connsiteY5" fmla="*/ 0 h 1683004"/>
                <a:gd name="connsiteX6" fmla="*/ 1683004 w 1683004"/>
                <a:gd name="connsiteY6" fmla="*/ 0 h 1683004"/>
                <a:gd name="connsiteX7" fmla="*/ 1683004 w 1683004"/>
                <a:gd name="connsiteY7" fmla="*/ 1683004 h 1683004"/>
                <a:gd name="connsiteX8" fmla="*/ 0 w 1683004"/>
                <a:gd name="connsiteY8" fmla="*/ 1683004 h 1683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83004" h="1683004">
                  <a:moveTo>
                    <a:pt x="841502" y="510988"/>
                  </a:moveTo>
                  <a:cubicBezTo>
                    <a:pt x="658964" y="510988"/>
                    <a:pt x="510988" y="658964"/>
                    <a:pt x="510988" y="841502"/>
                  </a:cubicBezTo>
                  <a:cubicBezTo>
                    <a:pt x="510988" y="1024040"/>
                    <a:pt x="658964" y="1172016"/>
                    <a:pt x="841502" y="1172016"/>
                  </a:cubicBezTo>
                  <a:cubicBezTo>
                    <a:pt x="1024040" y="1172016"/>
                    <a:pt x="1172016" y="1024040"/>
                    <a:pt x="1172016" y="841502"/>
                  </a:cubicBezTo>
                  <a:cubicBezTo>
                    <a:pt x="1172016" y="658964"/>
                    <a:pt x="1024040" y="510988"/>
                    <a:pt x="841502" y="510988"/>
                  </a:cubicBezTo>
                  <a:close/>
                  <a:moveTo>
                    <a:pt x="0" y="0"/>
                  </a:moveTo>
                  <a:lnTo>
                    <a:pt x="1683004" y="0"/>
                  </a:lnTo>
                  <a:lnTo>
                    <a:pt x="1683004" y="1683004"/>
                  </a:lnTo>
                  <a:lnTo>
                    <a:pt x="0" y="1683004"/>
                  </a:lnTo>
                  <a:close/>
                </a:path>
              </a:pathLst>
            </a:custGeom>
          </p:spPr>
        </p:pic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A9CB36C3-AFD3-0DEC-67E6-0655A562C3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2108" y="2110610"/>
            <a:ext cx="2747806" cy="2170767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25F9AEE1-3409-DC53-3C78-24B3F01716F4}"/>
              </a:ext>
            </a:extLst>
          </p:cNvPr>
          <p:cNvSpPr txBox="1"/>
          <p:nvPr/>
        </p:nvSpPr>
        <p:spPr>
          <a:xfrm>
            <a:off x="1152086" y="1379480"/>
            <a:ext cx="6902787" cy="54929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  <a:buNone/>
            </a:pPr>
            <a:r>
              <a:rPr lang="en-US" altLang="zh-CN" b="0" dirty="0">
                <a:effectLst/>
                <a:latin typeface="Consolas" panose="020B0609020204030204" pitchFamily="49" charset="0"/>
              </a:rPr>
              <a:t>def </a:t>
            </a:r>
            <a:r>
              <a:rPr lang="en-US" altLang="zh-CN" b="0" dirty="0" err="1">
                <a:effectLst/>
                <a:latin typeface="Consolas" panose="020B0609020204030204" pitchFamily="49" charset="0"/>
              </a:rPr>
              <a:t>detect_aruco_markers</a:t>
            </a:r>
            <a:r>
              <a:rPr lang="en-US" altLang="zh-CN" b="0" dirty="0">
                <a:effectLst/>
                <a:latin typeface="Consolas" panose="020B0609020204030204" pitchFamily="49" charset="0"/>
              </a:rPr>
              <a:t>(frame):</a:t>
            </a:r>
          </a:p>
          <a:p>
            <a:pPr>
              <a:lnSpc>
                <a:spcPts val="1425"/>
              </a:lnSpc>
              <a:buNone/>
            </a:pPr>
            <a:r>
              <a:rPr lang="en-US" altLang="zh-CN" b="0" dirty="0">
                <a:effectLst/>
                <a:latin typeface="Consolas" panose="020B0609020204030204" pitchFamily="49" charset="0"/>
              </a:rPr>
              <a:t>    gray = cv2.cvtColor(frame, cv2.COLOR_BGR2GRAY)</a:t>
            </a:r>
          </a:p>
          <a:p>
            <a:pPr>
              <a:lnSpc>
                <a:spcPts val="1425"/>
              </a:lnSpc>
              <a:buNone/>
            </a:pPr>
            <a:r>
              <a:rPr lang="en-US" altLang="zh-CN" b="0" dirty="0"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 err="1">
                <a:effectLst/>
                <a:latin typeface="Consolas" panose="020B0609020204030204" pitchFamily="49" charset="0"/>
              </a:rPr>
              <a:t>aruco_dict</a:t>
            </a:r>
            <a:r>
              <a:rPr lang="en-US" altLang="zh-CN" b="0" dirty="0">
                <a:effectLst/>
                <a:latin typeface="Consolas" panose="020B0609020204030204" pitchFamily="49" charset="0"/>
              </a:rPr>
              <a:t> = cv2.aruco.getPredefinedDictionary(cv2.aruco.DICT_4X4_50)</a:t>
            </a:r>
          </a:p>
          <a:p>
            <a:pPr>
              <a:lnSpc>
                <a:spcPts val="1425"/>
              </a:lnSpc>
              <a:buNone/>
            </a:pPr>
            <a:r>
              <a:rPr lang="en-US" altLang="zh-CN" b="0" dirty="0">
                <a:effectLst/>
                <a:latin typeface="Consolas" panose="020B0609020204030204" pitchFamily="49" charset="0"/>
              </a:rPr>
              <a:t>    detector = cv2.aruco.ArucoDetector(</a:t>
            </a:r>
            <a:r>
              <a:rPr lang="en-US" altLang="zh-CN" b="0" dirty="0" err="1">
                <a:effectLst/>
                <a:latin typeface="Consolas" panose="020B0609020204030204" pitchFamily="49" charset="0"/>
              </a:rPr>
              <a:t>aruco_dict</a:t>
            </a:r>
            <a:r>
              <a:rPr lang="en-US" altLang="zh-CN" b="0" dirty="0">
                <a:effectLst/>
                <a:latin typeface="Consolas" panose="020B0609020204030204" pitchFamily="49" charset="0"/>
              </a:rPr>
              <a:t>, cv2.aruco.DetectorParameters())</a:t>
            </a:r>
          </a:p>
          <a:p>
            <a:pPr>
              <a:lnSpc>
                <a:spcPts val="1425"/>
              </a:lnSpc>
              <a:buNone/>
            </a:pPr>
            <a:r>
              <a:rPr lang="en-US" altLang="zh-CN" b="0" dirty="0">
                <a:effectLst/>
                <a:latin typeface="Consolas" panose="020B0609020204030204" pitchFamily="49" charset="0"/>
              </a:rPr>
              <a:t>    corners, ids, _ = </a:t>
            </a:r>
            <a:r>
              <a:rPr lang="en-US" altLang="zh-CN" b="0" dirty="0" err="1">
                <a:effectLst/>
                <a:latin typeface="Consolas" panose="020B0609020204030204" pitchFamily="49" charset="0"/>
              </a:rPr>
              <a:t>detector.detectMarkers</a:t>
            </a:r>
            <a:r>
              <a:rPr lang="en-US" altLang="zh-CN" b="0" dirty="0">
                <a:effectLst/>
                <a:latin typeface="Consolas" panose="020B0609020204030204" pitchFamily="49" charset="0"/>
              </a:rPr>
              <a:t>(gray)</a:t>
            </a:r>
          </a:p>
          <a:p>
            <a:pPr>
              <a:lnSpc>
                <a:spcPts val="1425"/>
              </a:lnSpc>
              <a:buNone/>
            </a:pPr>
            <a:r>
              <a:rPr lang="en-US" altLang="zh-CN" b="0" dirty="0">
                <a:effectLst/>
                <a:latin typeface="Consolas" panose="020B0609020204030204" pitchFamily="49" charset="0"/>
              </a:rPr>
              <a:t>    </a:t>
            </a:r>
          </a:p>
          <a:p>
            <a:pPr>
              <a:lnSpc>
                <a:spcPts val="1425"/>
              </a:lnSpc>
              <a:buNone/>
            </a:pPr>
            <a:r>
              <a:rPr lang="en-US" altLang="zh-CN" b="0" dirty="0">
                <a:effectLst/>
                <a:latin typeface="Consolas" panose="020B0609020204030204" pitchFamily="49" charset="0"/>
              </a:rPr>
              <a:t>    if ids is not None:</a:t>
            </a:r>
          </a:p>
          <a:p>
            <a:pPr>
              <a:lnSpc>
                <a:spcPts val="1425"/>
              </a:lnSpc>
              <a:buNone/>
            </a:pPr>
            <a:r>
              <a:rPr lang="en-US" altLang="zh-CN" b="0" dirty="0">
                <a:effectLst/>
                <a:latin typeface="Consolas" panose="020B0609020204030204" pitchFamily="49" charset="0"/>
              </a:rPr>
              <a:t>        for </a:t>
            </a:r>
            <a:r>
              <a:rPr lang="en-US" altLang="zh-CN" b="0" dirty="0" err="1">
                <a:effectLst/>
                <a:latin typeface="Consolas" panose="020B0609020204030204" pitchFamily="49" charset="0"/>
              </a:rPr>
              <a:t>i</a:t>
            </a:r>
            <a:r>
              <a:rPr lang="en-US" altLang="zh-CN" b="0" dirty="0">
                <a:effectLst/>
                <a:latin typeface="Consolas" panose="020B0609020204030204" pitchFamily="49" charset="0"/>
              </a:rPr>
              <a:t> in range(</a:t>
            </a:r>
            <a:r>
              <a:rPr lang="en-US" altLang="zh-CN" b="0" dirty="0" err="1">
                <a:effectLst/>
                <a:latin typeface="Consolas" panose="020B0609020204030204" pitchFamily="49" charset="0"/>
              </a:rPr>
              <a:t>len</a:t>
            </a:r>
            <a:r>
              <a:rPr lang="en-US" altLang="zh-CN" b="0" dirty="0">
                <a:effectLst/>
                <a:latin typeface="Consolas" panose="020B0609020204030204" pitchFamily="49" charset="0"/>
              </a:rPr>
              <a:t>(ids)):</a:t>
            </a:r>
          </a:p>
          <a:p>
            <a:pPr>
              <a:lnSpc>
                <a:spcPts val="1425"/>
              </a:lnSpc>
              <a:buNone/>
            </a:pPr>
            <a:r>
              <a:rPr lang="en-US" altLang="zh-CN" b="0" dirty="0">
                <a:effectLst/>
                <a:latin typeface="Consolas" panose="020B0609020204030204" pitchFamily="49" charset="0"/>
              </a:rPr>
              <a:t>            if ids[</a:t>
            </a:r>
            <a:r>
              <a:rPr lang="en-US" altLang="zh-CN" b="0" dirty="0" err="1">
                <a:effectLst/>
                <a:latin typeface="Consolas" panose="020B0609020204030204" pitchFamily="49" charset="0"/>
              </a:rPr>
              <a:t>i</a:t>
            </a:r>
            <a:r>
              <a:rPr lang="en-US" altLang="zh-CN" b="0" dirty="0">
                <a:effectLst/>
                <a:latin typeface="Consolas" panose="020B0609020204030204" pitchFamily="49" charset="0"/>
              </a:rPr>
              <a:t>][0] == 31:  # </a:t>
            </a:r>
            <a:r>
              <a:rPr lang="zh-CN" altLang="en-US" b="0" dirty="0">
                <a:effectLst/>
                <a:latin typeface="Consolas" panose="020B0609020204030204" pitchFamily="49" charset="0"/>
              </a:rPr>
              <a:t>只检测</a:t>
            </a:r>
            <a:r>
              <a:rPr lang="en-US" altLang="zh-CN" b="0" dirty="0">
                <a:effectLst/>
                <a:latin typeface="Consolas" panose="020B0609020204030204" pitchFamily="49" charset="0"/>
              </a:rPr>
              <a:t>ID=31</a:t>
            </a:r>
            <a:r>
              <a:rPr lang="zh-CN" altLang="en-US" b="0" dirty="0">
                <a:effectLst/>
                <a:latin typeface="Consolas" panose="020B0609020204030204" pitchFamily="49" charset="0"/>
              </a:rPr>
              <a:t>的标记</a:t>
            </a:r>
          </a:p>
          <a:p>
            <a:pPr>
              <a:lnSpc>
                <a:spcPts val="1425"/>
              </a:lnSpc>
              <a:buNone/>
            </a:pPr>
            <a:r>
              <a:rPr lang="zh-CN" altLang="en-US" b="0" dirty="0"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zh-CN" b="0" dirty="0" err="1">
                <a:effectLst/>
                <a:latin typeface="Consolas" panose="020B0609020204030204" pitchFamily="49" charset="0"/>
              </a:rPr>
              <a:t>marker_corners</a:t>
            </a:r>
            <a:r>
              <a:rPr lang="en-US" altLang="zh-CN" b="0" dirty="0">
                <a:effectLst/>
                <a:latin typeface="Consolas" panose="020B0609020204030204" pitchFamily="49" charset="0"/>
              </a:rPr>
              <a:t> = corners[</a:t>
            </a:r>
            <a:r>
              <a:rPr lang="en-US" altLang="zh-CN" b="0" dirty="0" err="1">
                <a:effectLst/>
                <a:latin typeface="Consolas" panose="020B0609020204030204" pitchFamily="49" charset="0"/>
              </a:rPr>
              <a:t>i</a:t>
            </a:r>
            <a:r>
              <a:rPr lang="en-US" altLang="zh-CN" b="0" dirty="0">
                <a:effectLst/>
                <a:latin typeface="Consolas" panose="020B0609020204030204" pitchFamily="49" charset="0"/>
              </a:rPr>
              <a:t>][0]</a:t>
            </a:r>
          </a:p>
          <a:p>
            <a:pPr>
              <a:lnSpc>
                <a:spcPts val="1425"/>
              </a:lnSpc>
              <a:buNone/>
            </a:pPr>
            <a:r>
              <a:rPr lang="en-US" altLang="zh-CN" b="0" dirty="0"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zh-CN" b="0" dirty="0" err="1">
                <a:effectLst/>
                <a:latin typeface="Consolas" panose="020B0609020204030204" pitchFamily="49" charset="0"/>
              </a:rPr>
              <a:t>center_x</a:t>
            </a:r>
            <a:r>
              <a:rPr lang="en-US" altLang="zh-CN" b="0" dirty="0">
                <a:effectLst/>
                <a:latin typeface="Consolas" panose="020B0609020204030204" pitchFamily="49" charset="0"/>
              </a:rPr>
              <a:t> = int(</a:t>
            </a:r>
            <a:r>
              <a:rPr lang="en-US" altLang="zh-CN" b="0" dirty="0" err="1">
                <a:effectLst/>
                <a:latin typeface="Consolas" panose="020B0609020204030204" pitchFamily="49" charset="0"/>
              </a:rPr>
              <a:t>np.mean</a:t>
            </a:r>
            <a:r>
              <a:rPr lang="en-US" altLang="zh-CN" b="0" dirty="0"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 err="1">
                <a:effectLst/>
                <a:latin typeface="Consolas" panose="020B0609020204030204" pitchFamily="49" charset="0"/>
              </a:rPr>
              <a:t>marker_corners</a:t>
            </a:r>
            <a:r>
              <a:rPr lang="en-US" altLang="zh-CN" b="0" dirty="0">
                <a:effectLst/>
                <a:latin typeface="Consolas" panose="020B0609020204030204" pitchFamily="49" charset="0"/>
              </a:rPr>
              <a:t>[:, 0]))</a:t>
            </a:r>
          </a:p>
          <a:p>
            <a:pPr>
              <a:lnSpc>
                <a:spcPts val="1425"/>
              </a:lnSpc>
              <a:buNone/>
            </a:pPr>
            <a:r>
              <a:rPr lang="en-US" altLang="zh-CN" b="0" dirty="0"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zh-CN" b="0" dirty="0" err="1">
                <a:effectLst/>
                <a:latin typeface="Consolas" panose="020B0609020204030204" pitchFamily="49" charset="0"/>
              </a:rPr>
              <a:t>center_y</a:t>
            </a:r>
            <a:r>
              <a:rPr lang="en-US" altLang="zh-CN" b="0" dirty="0">
                <a:effectLst/>
                <a:latin typeface="Consolas" panose="020B0609020204030204" pitchFamily="49" charset="0"/>
              </a:rPr>
              <a:t> = int(</a:t>
            </a:r>
            <a:r>
              <a:rPr lang="en-US" altLang="zh-CN" b="0" dirty="0" err="1">
                <a:effectLst/>
                <a:latin typeface="Consolas" panose="020B0609020204030204" pitchFamily="49" charset="0"/>
              </a:rPr>
              <a:t>np.mean</a:t>
            </a:r>
            <a:r>
              <a:rPr lang="en-US" altLang="zh-CN" b="0" dirty="0"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 err="1">
                <a:effectLst/>
                <a:latin typeface="Consolas" panose="020B0609020204030204" pitchFamily="49" charset="0"/>
              </a:rPr>
              <a:t>marker_corners</a:t>
            </a:r>
            <a:r>
              <a:rPr lang="en-US" altLang="zh-CN" b="0" dirty="0">
                <a:effectLst/>
                <a:latin typeface="Consolas" panose="020B0609020204030204" pitchFamily="49" charset="0"/>
              </a:rPr>
              <a:t>[:, 1]))</a:t>
            </a:r>
          </a:p>
          <a:p>
            <a:pPr>
              <a:lnSpc>
                <a:spcPts val="1425"/>
              </a:lnSpc>
              <a:buNone/>
            </a:pPr>
            <a:r>
              <a:rPr lang="en-US" altLang="zh-CN" b="0" dirty="0">
                <a:effectLst/>
                <a:latin typeface="Consolas" panose="020B0609020204030204" pitchFamily="49" charset="0"/>
              </a:rPr>
              <a:t>                </a:t>
            </a:r>
          </a:p>
          <a:p>
            <a:pPr>
              <a:lnSpc>
                <a:spcPts val="1425"/>
              </a:lnSpc>
              <a:buNone/>
            </a:pPr>
            <a:r>
              <a:rPr lang="en-US" altLang="zh-CN" b="0" dirty="0">
                <a:effectLst/>
                <a:latin typeface="Consolas" panose="020B0609020204030204" pitchFamily="49" charset="0"/>
              </a:rPr>
              <a:t>                # </a:t>
            </a:r>
            <a:r>
              <a:rPr lang="zh-CN" altLang="en-US" b="0" dirty="0">
                <a:effectLst/>
                <a:latin typeface="Consolas" panose="020B0609020204030204" pitchFamily="49" charset="0"/>
              </a:rPr>
              <a:t>绘制标记和中心点</a:t>
            </a:r>
          </a:p>
          <a:p>
            <a:pPr>
              <a:lnSpc>
                <a:spcPts val="1425"/>
              </a:lnSpc>
              <a:buNone/>
            </a:pPr>
            <a:r>
              <a:rPr lang="zh-CN" altLang="en-US" b="0" dirty="0"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zh-CN" b="0" dirty="0">
                <a:effectLst/>
                <a:latin typeface="Consolas" panose="020B0609020204030204" pitchFamily="49" charset="0"/>
              </a:rPr>
              <a:t>cv2.aruco.drawDetectedMarkers(frame, corners, ids)</a:t>
            </a:r>
          </a:p>
          <a:p>
            <a:pPr>
              <a:lnSpc>
                <a:spcPts val="1425"/>
              </a:lnSpc>
              <a:buNone/>
            </a:pPr>
            <a:r>
              <a:rPr lang="en-US" altLang="zh-CN" b="0" dirty="0">
                <a:effectLst/>
                <a:latin typeface="Consolas" panose="020B0609020204030204" pitchFamily="49" charset="0"/>
              </a:rPr>
              <a:t>                cv2.circle(frame, (</a:t>
            </a:r>
            <a:r>
              <a:rPr lang="en-US" altLang="zh-CN" b="0" dirty="0" err="1">
                <a:effectLst/>
                <a:latin typeface="Consolas" panose="020B0609020204030204" pitchFamily="49" charset="0"/>
              </a:rPr>
              <a:t>center_x</a:t>
            </a:r>
            <a:r>
              <a:rPr lang="en-US" altLang="zh-CN" b="0" dirty="0">
                <a:effectLst/>
                <a:latin typeface="Consolas" panose="020B0609020204030204" pitchFamily="49" charset="0"/>
              </a:rPr>
              <a:t>, </a:t>
            </a:r>
            <a:r>
              <a:rPr lang="en-US" altLang="zh-CN" b="0" dirty="0" err="1">
                <a:effectLst/>
                <a:latin typeface="Consolas" panose="020B0609020204030204" pitchFamily="49" charset="0"/>
              </a:rPr>
              <a:t>center_y</a:t>
            </a:r>
            <a:r>
              <a:rPr lang="en-US" altLang="zh-CN" b="0" dirty="0">
                <a:effectLst/>
                <a:latin typeface="Consolas" panose="020B0609020204030204" pitchFamily="49" charset="0"/>
              </a:rPr>
              <a:t>), 5, (0, 0, 255), -1)</a:t>
            </a:r>
          </a:p>
          <a:p>
            <a:pPr>
              <a:lnSpc>
                <a:spcPts val="1425"/>
              </a:lnSpc>
              <a:buNone/>
            </a:pPr>
            <a:r>
              <a:rPr lang="en-US" altLang="zh-CN" b="0" dirty="0">
                <a:effectLst/>
                <a:latin typeface="Consolas" panose="020B0609020204030204" pitchFamily="49" charset="0"/>
              </a:rPr>
              <a:t>                </a:t>
            </a:r>
          </a:p>
          <a:p>
            <a:pPr>
              <a:lnSpc>
                <a:spcPts val="1425"/>
              </a:lnSpc>
              <a:buNone/>
            </a:pPr>
            <a:r>
              <a:rPr lang="en-US" altLang="zh-CN" b="0" dirty="0">
                <a:effectLst/>
                <a:latin typeface="Consolas" panose="020B0609020204030204" pitchFamily="49" charset="0"/>
              </a:rPr>
              <a:t>                # </a:t>
            </a:r>
            <a:r>
              <a:rPr lang="zh-CN" altLang="en-US" b="0" dirty="0">
                <a:effectLst/>
                <a:latin typeface="Consolas" panose="020B0609020204030204" pitchFamily="49" charset="0"/>
              </a:rPr>
              <a:t>返回中心点和四个角点</a:t>
            </a:r>
          </a:p>
          <a:p>
            <a:pPr>
              <a:lnSpc>
                <a:spcPts val="1425"/>
              </a:lnSpc>
              <a:buNone/>
            </a:pPr>
            <a:r>
              <a:rPr lang="zh-CN" altLang="en-US" b="0" dirty="0"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zh-CN" b="0" dirty="0">
                <a:effectLst/>
                <a:latin typeface="Consolas" panose="020B0609020204030204" pitchFamily="49" charset="0"/>
              </a:rPr>
              <a:t>return (</a:t>
            </a:r>
            <a:r>
              <a:rPr lang="en-US" altLang="zh-CN" b="0" dirty="0" err="1">
                <a:effectLst/>
                <a:latin typeface="Consolas" panose="020B0609020204030204" pitchFamily="49" charset="0"/>
              </a:rPr>
              <a:t>center_x</a:t>
            </a:r>
            <a:r>
              <a:rPr lang="en-US" altLang="zh-CN" b="0" dirty="0">
                <a:effectLst/>
                <a:latin typeface="Consolas" panose="020B0609020204030204" pitchFamily="49" charset="0"/>
              </a:rPr>
              <a:t>, </a:t>
            </a:r>
            <a:r>
              <a:rPr lang="en-US" altLang="zh-CN" b="0" dirty="0" err="1">
                <a:effectLst/>
                <a:latin typeface="Consolas" panose="020B0609020204030204" pitchFamily="49" charset="0"/>
              </a:rPr>
              <a:t>center_y</a:t>
            </a:r>
            <a:r>
              <a:rPr lang="en-US" altLang="zh-CN" b="0" dirty="0">
                <a:effectLst/>
                <a:latin typeface="Consolas" panose="020B0609020204030204" pitchFamily="49" charset="0"/>
              </a:rPr>
              <a:t>), </a:t>
            </a:r>
            <a:r>
              <a:rPr lang="en-US" altLang="zh-CN" b="0" dirty="0" err="1">
                <a:effectLst/>
                <a:latin typeface="Consolas" panose="020B0609020204030204" pitchFamily="49" charset="0"/>
              </a:rPr>
              <a:t>marker_corners</a:t>
            </a:r>
            <a:r>
              <a:rPr lang="en-US" altLang="zh-CN" b="0" dirty="0">
                <a:effectLst/>
                <a:latin typeface="Consolas" panose="020B0609020204030204" pitchFamily="49" charset="0"/>
              </a:rPr>
              <a:t>, frame</a:t>
            </a:r>
          </a:p>
          <a:p>
            <a:pPr>
              <a:lnSpc>
                <a:spcPts val="1425"/>
              </a:lnSpc>
              <a:buNone/>
            </a:pPr>
            <a:r>
              <a:rPr lang="en-US" altLang="zh-CN" b="0" dirty="0">
                <a:effectLst/>
                <a:latin typeface="Consolas" panose="020B0609020204030204" pitchFamily="49" charset="0"/>
              </a:rPr>
              <a:t>    return None, None, frame</a:t>
            </a:r>
          </a:p>
          <a:p>
            <a:pPr>
              <a:lnSpc>
                <a:spcPts val="1425"/>
              </a:lnSpc>
              <a:buNone/>
            </a:pPr>
            <a:br>
              <a:rPr lang="en-US" altLang="zh-CN" b="0" dirty="0">
                <a:effectLst/>
                <a:latin typeface="Consolas" panose="020B0609020204030204" pitchFamily="49" charset="0"/>
              </a:rPr>
            </a:br>
            <a:endParaRPr lang="en-US" altLang="zh-CN" b="0" dirty="0">
              <a:effectLst/>
              <a:latin typeface="Consolas" panose="020B0609020204030204" pitchFamily="49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74"/>
          <p:cNvSpPr txBox="1"/>
          <p:nvPr/>
        </p:nvSpPr>
        <p:spPr>
          <a:xfrm>
            <a:off x="-224662" y="2103265"/>
            <a:ext cx="303147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540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22000">
                      <a:srgbClr val="4FA8DB"/>
                    </a:gs>
                    <a:gs pos="83000">
                      <a:srgbClr val="4DAFE8"/>
                    </a:gs>
                    <a:gs pos="100000">
                      <a:srgbClr val="1B4DAB"/>
                    </a:gs>
                  </a:gsLst>
                  <a:lin ang="5400000" scaled="1"/>
                </a:gradFill>
                <a:latin typeface="方正准圆_GBK" panose="03000509000000000000" pitchFamily="65" charset="-122"/>
                <a:ea typeface="方正准圆_GBK" panose="03000509000000000000" pitchFamily="65" charset="-122"/>
              </a:defRPr>
            </a:lvl1pPr>
          </a:lstStyle>
          <a:p>
            <a:pPr algn="ctr"/>
            <a:r>
              <a:rPr lang="en-US" altLang="zh-CN" sz="2800" dirty="0">
                <a:solidFill>
                  <a:srgbClr val="93B0C1"/>
                </a:solidFill>
                <a:sym typeface="方正准圆_GBK" panose="03000509000000000000" pitchFamily="65" charset="-122"/>
              </a:rPr>
              <a:t>2.</a:t>
            </a:r>
          </a:p>
          <a:p>
            <a:pPr algn="ctr"/>
            <a:r>
              <a:rPr lang="en-US" altLang="zh-CN" sz="2800" dirty="0">
                <a:solidFill>
                  <a:srgbClr val="93B0C1"/>
                </a:solidFill>
                <a:sym typeface="方正准圆_GBK" panose="03000509000000000000" pitchFamily="65" charset="-122"/>
              </a:rPr>
              <a:t>calculate</a:t>
            </a:r>
          </a:p>
          <a:p>
            <a:pPr algn="ctr"/>
            <a:r>
              <a:rPr lang="en-US" altLang="zh-CN" sz="2800" dirty="0">
                <a:solidFill>
                  <a:srgbClr val="93B0C1"/>
                </a:solidFill>
                <a:sym typeface="方正准圆_GBK" panose="03000509000000000000" pitchFamily="65" charset="-122"/>
              </a:rPr>
              <a:t>distance</a:t>
            </a:r>
          </a:p>
          <a:p>
            <a:pPr algn="ctr"/>
            <a:r>
              <a:rPr lang="en-US" altLang="zh-CN" sz="2800" dirty="0">
                <a:solidFill>
                  <a:srgbClr val="93B0C1"/>
                </a:solidFill>
                <a:sym typeface="方正准圆_GBK" panose="03000509000000000000" pitchFamily="65" charset="-122"/>
              </a:rPr>
              <a:t>and </a:t>
            </a:r>
          </a:p>
          <a:p>
            <a:pPr algn="ctr"/>
            <a:r>
              <a:rPr lang="en-US" altLang="zh-CN" sz="2800" dirty="0">
                <a:solidFill>
                  <a:srgbClr val="93B0C1"/>
                </a:solidFill>
                <a:sym typeface="方正准圆_GBK" panose="03000509000000000000" pitchFamily="65" charset="-122"/>
              </a:rPr>
              <a:t>degree</a:t>
            </a:r>
            <a:endParaRPr lang="zh-CN" altLang="en-US" sz="2800" dirty="0">
              <a:solidFill>
                <a:srgbClr val="93B0C1"/>
              </a:solidFill>
              <a:sym typeface="方正准圆_GBK" panose="03000509000000000000" pitchFamily="65" charset="-122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251226" y="77873"/>
            <a:ext cx="1464068" cy="1662660"/>
            <a:chOff x="158801" y="7979"/>
            <a:chExt cx="2018187" cy="2291944"/>
          </a:xfrm>
        </p:grpSpPr>
        <p:pic>
          <p:nvPicPr>
            <p:cNvPr id="35" name="图片 3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158801" y="7979"/>
              <a:ext cx="1433412" cy="1433412"/>
            </a:xfrm>
            <a:custGeom>
              <a:avLst/>
              <a:gdLst>
                <a:gd name="connsiteX0" fmla="*/ 841502 w 1683004"/>
                <a:gd name="connsiteY0" fmla="*/ 510988 h 1683004"/>
                <a:gd name="connsiteX1" fmla="*/ 510988 w 1683004"/>
                <a:gd name="connsiteY1" fmla="*/ 841502 h 1683004"/>
                <a:gd name="connsiteX2" fmla="*/ 841502 w 1683004"/>
                <a:gd name="connsiteY2" fmla="*/ 1172016 h 1683004"/>
                <a:gd name="connsiteX3" fmla="*/ 1172016 w 1683004"/>
                <a:gd name="connsiteY3" fmla="*/ 841502 h 1683004"/>
                <a:gd name="connsiteX4" fmla="*/ 841502 w 1683004"/>
                <a:gd name="connsiteY4" fmla="*/ 510988 h 1683004"/>
                <a:gd name="connsiteX5" fmla="*/ 0 w 1683004"/>
                <a:gd name="connsiteY5" fmla="*/ 0 h 1683004"/>
                <a:gd name="connsiteX6" fmla="*/ 1683004 w 1683004"/>
                <a:gd name="connsiteY6" fmla="*/ 0 h 1683004"/>
                <a:gd name="connsiteX7" fmla="*/ 1683004 w 1683004"/>
                <a:gd name="connsiteY7" fmla="*/ 1683004 h 1683004"/>
                <a:gd name="connsiteX8" fmla="*/ 0 w 1683004"/>
                <a:gd name="connsiteY8" fmla="*/ 1683004 h 1683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83004" h="1683004">
                  <a:moveTo>
                    <a:pt x="841502" y="510988"/>
                  </a:moveTo>
                  <a:cubicBezTo>
                    <a:pt x="658964" y="510988"/>
                    <a:pt x="510988" y="658964"/>
                    <a:pt x="510988" y="841502"/>
                  </a:cubicBezTo>
                  <a:cubicBezTo>
                    <a:pt x="510988" y="1024040"/>
                    <a:pt x="658964" y="1172016"/>
                    <a:pt x="841502" y="1172016"/>
                  </a:cubicBezTo>
                  <a:cubicBezTo>
                    <a:pt x="1024040" y="1172016"/>
                    <a:pt x="1172016" y="1024040"/>
                    <a:pt x="1172016" y="841502"/>
                  </a:cubicBezTo>
                  <a:cubicBezTo>
                    <a:pt x="1172016" y="658964"/>
                    <a:pt x="1024040" y="510988"/>
                    <a:pt x="841502" y="510988"/>
                  </a:cubicBezTo>
                  <a:close/>
                  <a:moveTo>
                    <a:pt x="0" y="0"/>
                  </a:moveTo>
                  <a:lnTo>
                    <a:pt x="1683004" y="0"/>
                  </a:lnTo>
                  <a:lnTo>
                    <a:pt x="1683004" y="1683004"/>
                  </a:lnTo>
                  <a:lnTo>
                    <a:pt x="0" y="1683004"/>
                  </a:lnTo>
                  <a:close/>
                </a:path>
              </a:pathLst>
            </a:custGeom>
          </p:spPr>
        </p:pic>
        <p:pic>
          <p:nvPicPr>
            <p:cNvPr id="36" name="图片 3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1007438" y="1130373"/>
              <a:ext cx="1169550" cy="1169550"/>
            </a:xfrm>
            <a:custGeom>
              <a:avLst/>
              <a:gdLst>
                <a:gd name="connsiteX0" fmla="*/ 841502 w 1683004"/>
                <a:gd name="connsiteY0" fmla="*/ 510988 h 1683004"/>
                <a:gd name="connsiteX1" fmla="*/ 510988 w 1683004"/>
                <a:gd name="connsiteY1" fmla="*/ 841502 h 1683004"/>
                <a:gd name="connsiteX2" fmla="*/ 841502 w 1683004"/>
                <a:gd name="connsiteY2" fmla="*/ 1172016 h 1683004"/>
                <a:gd name="connsiteX3" fmla="*/ 1172016 w 1683004"/>
                <a:gd name="connsiteY3" fmla="*/ 841502 h 1683004"/>
                <a:gd name="connsiteX4" fmla="*/ 841502 w 1683004"/>
                <a:gd name="connsiteY4" fmla="*/ 510988 h 1683004"/>
                <a:gd name="connsiteX5" fmla="*/ 0 w 1683004"/>
                <a:gd name="connsiteY5" fmla="*/ 0 h 1683004"/>
                <a:gd name="connsiteX6" fmla="*/ 1683004 w 1683004"/>
                <a:gd name="connsiteY6" fmla="*/ 0 h 1683004"/>
                <a:gd name="connsiteX7" fmla="*/ 1683004 w 1683004"/>
                <a:gd name="connsiteY7" fmla="*/ 1683004 h 1683004"/>
                <a:gd name="connsiteX8" fmla="*/ 0 w 1683004"/>
                <a:gd name="connsiteY8" fmla="*/ 1683004 h 1683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83004" h="1683004">
                  <a:moveTo>
                    <a:pt x="841502" y="510988"/>
                  </a:moveTo>
                  <a:cubicBezTo>
                    <a:pt x="658964" y="510988"/>
                    <a:pt x="510988" y="658964"/>
                    <a:pt x="510988" y="841502"/>
                  </a:cubicBezTo>
                  <a:cubicBezTo>
                    <a:pt x="510988" y="1024040"/>
                    <a:pt x="658964" y="1172016"/>
                    <a:pt x="841502" y="1172016"/>
                  </a:cubicBezTo>
                  <a:cubicBezTo>
                    <a:pt x="1024040" y="1172016"/>
                    <a:pt x="1172016" y="1024040"/>
                    <a:pt x="1172016" y="841502"/>
                  </a:cubicBezTo>
                  <a:cubicBezTo>
                    <a:pt x="1172016" y="658964"/>
                    <a:pt x="1024040" y="510988"/>
                    <a:pt x="841502" y="510988"/>
                  </a:cubicBezTo>
                  <a:close/>
                  <a:moveTo>
                    <a:pt x="0" y="0"/>
                  </a:moveTo>
                  <a:lnTo>
                    <a:pt x="1683004" y="0"/>
                  </a:lnTo>
                  <a:lnTo>
                    <a:pt x="1683004" y="1683004"/>
                  </a:lnTo>
                  <a:lnTo>
                    <a:pt x="0" y="1683004"/>
                  </a:lnTo>
                  <a:close/>
                </a:path>
              </a:pathLst>
            </a:custGeom>
          </p:spPr>
        </p:pic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622A7391-934B-483B-4C20-CFF1BA84AE5B}"/>
              </a:ext>
            </a:extLst>
          </p:cNvPr>
          <p:cNvSpPr txBox="1"/>
          <p:nvPr/>
        </p:nvSpPr>
        <p:spPr>
          <a:xfrm>
            <a:off x="1934581" y="217619"/>
            <a:ext cx="11213803" cy="67496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  <a:buNone/>
            </a:pPr>
            <a:r>
              <a:rPr lang="en-US" altLang="zh-CN" b="0" dirty="0">
                <a:effectLst/>
                <a:latin typeface="Consolas" panose="020B0609020204030204" pitchFamily="49" charset="0"/>
              </a:rPr>
              <a:t>def </a:t>
            </a:r>
            <a:r>
              <a:rPr lang="en-US" altLang="zh-CN" b="0" dirty="0" err="1">
                <a:effectLst/>
                <a:latin typeface="Consolas" panose="020B0609020204030204" pitchFamily="49" charset="0"/>
              </a:rPr>
              <a:t>calculate_control</a:t>
            </a:r>
            <a:r>
              <a:rPr lang="en-US" altLang="zh-CN" b="0" dirty="0"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 err="1">
                <a:effectLst/>
                <a:latin typeface="Consolas" panose="020B0609020204030204" pitchFamily="49" charset="0"/>
              </a:rPr>
              <a:t>current_pos</a:t>
            </a:r>
            <a:r>
              <a:rPr lang="en-US" altLang="zh-CN" b="0" dirty="0">
                <a:effectLst/>
                <a:latin typeface="Consolas" panose="020B0609020204030204" pitchFamily="49" charset="0"/>
              </a:rPr>
              <a:t>, </a:t>
            </a:r>
            <a:r>
              <a:rPr lang="en-US" altLang="zh-CN" b="0" dirty="0" err="1">
                <a:effectLst/>
                <a:latin typeface="Consolas" panose="020B0609020204030204" pitchFamily="49" charset="0"/>
              </a:rPr>
              <a:t>marker_corners</a:t>
            </a:r>
            <a:r>
              <a:rPr lang="en-US" altLang="zh-CN" b="0" dirty="0">
                <a:effectLst/>
                <a:latin typeface="Consolas" panose="020B0609020204030204" pitchFamily="49" charset="0"/>
              </a:rPr>
              <a:t>):</a:t>
            </a:r>
          </a:p>
          <a:p>
            <a:pPr>
              <a:lnSpc>
                <a:spcPts val="1425"/>
              </a:lnSpc>
              <a:buNone/>
            </a:pPr>
            <a:r>
              <a:rPr lang="en-US" altLang="zh-CN" b="0" dirty="0">
                <a:effectLst/>
                <a:latin typeface="Consolas" panose="020B0609020204030204" pitchFamily="49" charset="0"/>
              </a:rPr>
              <a:t>    global </a:t>
            </a:r>
            <a:r>
              <a:rPr lang="en-US" altLang="zh-CN" b="0" dirty="0" err="1">
                <a:effectLst/>
                <a:latin typeface="Consolas" panose="020B0609020204030204" pitchFamily="49" charset="0"/>
              </a:rPr>
              <a:t>global_v</a:t>
            </a:r>
            <a:r>
              <a:rPr lang="en-US" altLang="zh-CN" b="0" dirty="0">
                <a:effectLst/>
                <a:latin typeface="Consolas" panose="020B0609020204030204" pitchFamily="49" charset="0"/>
              </a:rPr>
              <a:t>, </a:t>
            </a:r>
            <a:r>
              <a:rPr lang="en-US" altLang="zh-CN" b="0" dirty="0" err="1">
                <a:effectLst/>
                <a:latin typeface="Consolas" panose="020B0609020204030204" pitchFamily="49" charset="0"/>
              </a:rPr>
              <a:t>global_a</a:t>
            </a:r>
            <a:r>
              <a:rPr lang="en-US" altLang="zh-CN" b="0" dirty="0">
                <a:effectLst/>
                <a:latin typeface="Consolas" panose="020B0609020204030204" pitchFamily="49" charset="0"/>
              </a:rPr>
              <a:t>, </a:t>
            </a:r>
            <a:r>
              <a:rPr lang="en-US" altLang="zh-CN" b="0" dirty="0" err="1">
                <a:effectLst/>
                <a:latin typeface="Consolas" panose="020B0609020204030204" pitchFamily="49" charset="0"/>
              </a:rPr>
              <a:t>global_angle</a:t>
            </a:r>
            <a:r>
              <a:rPr lang="en-US" altLang="zh-CN" b="0" dirty="0">
                <a:effectLst/>
                <a:latin typeface="Consolas" panose="020B0609020204030204" pitchFamily="49" charset="0"/>
              </a:rPr>
              <a:t>, </a:t>
            </a:r>
            <a:r>
              <a:rPr lang="en-US" altLang="zh-CN" b="0" dirty="0" err="1">
                <a:effectLst/>
                <a:latin typeface="Consolas" panose="020B0609020204030204" pitchFamily="49" charset="0"/>
              </a:rPr>
              <a:t>global_distance,global_angular_speed,global_linear_speedy</a:t>
            </a:r>
            <a:endParaRPr lang="en-US" altLang="zh-CN" b="0" dirty="0"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zh-CN" b="0" dirty="0">
                <a:effectLst/>
                <a:latin typeface="Consolas" panose="020B0609020204030204" pitchFamily="49" charset="0"/>
              </a:rPr>
              <a:t>    </a:t>
            </a:r>
          </a:p>
          <a:p>
            <a:pPr>
              <a:lnSpc>
                <a:spcPts val="1425"/>
              </a:lnSpc>
              <a:buNone/>
            </a:pPr>
            <a:r>
              <a:rPr lang="en-US" altLang="zh-CN" b="0" dirty="0">
                <a:effectLst/>
                <a:latin typeface="Consolas" panose="020B0609020204030204" pitchFamily="49" charset="0"/>
              </a:rPr>
              <a:t>    # </a:t>
            </a:r>
            <a:r>
              <a:rPr lang="zh-CN" altLang="en-US" b="0" dirty="0">
                <a:effectLst/>
                <a:latin typeface="Consolas" panose="020B0609020204030204" pitchFamily="49" charset="0"/>
              </a:rPr>
              <a:t>计算中心点到目标点的距离</a:t>
            </a:r>
          </a:p>
          <a:p>
            <a:pPr>
              <a:lnSpc>
                <a:spcPts val="1425"/>
              </a:lnSpc>
              <a:buNone/>
            </a:pPr>
            <a:r>
              <a:rPr lang="zh-CN" altLang="en-US" b="0" dirty="0"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>
                <a:effectLst/>
                <a:latin typeface="Consolas" panose="020B0609020204030204" pitchFamily="49" charset="0"/>
              </a:rPr>
              <a:t>dx = </a:t>
            </a:r>
            <a:r>
              <a:rPr lang="en-US" altLang="zh-CN" b="0" dirty="0" err="1">
                <a:effectLst/>
                <a:latin typeface="Consolas" panose="020B0609020204030204" pitchFamily="49" charset="0"/>
              </a:rPr>
              <a:t>target_point</a:t>
            </a:r>
            <a:r>
              <a:rPr lang="en-US" altLang="zh-CN" b="0" dirty="0">
                <a:effectLst/>
                <a:latin typeface="Consolas" panose="020B0609020204030204" pitchFamily="49" charset="0"/>
              </a:rPr>
              <a:t>[0] - </a:t>
            </a:r>
            <a:r>
              <a:rPr lang="en-US" altLang="zh-CN" b="0" dirty="0" err="1">
                <a:effectLst/>
                <a:latin typeface="Consolas" panose="020B0609020204030204" pitchFamily="49" charset="0"/>
              </a:rPr>
              <a:t>current_pos</a:t>
            </a:r>
            <a:r>
              <a:rPr lang="en-US" altLang="zh-CN" b="0" dirty="0">
                <a:effectLst/>
                <a:latin typeface="Consolas" panose="020B0609020204030204" pitchFamily="49" charset="0"/>
              </a:rPr>
              <a:t>[0]</a:t>
            </a:r>
          </a:p>
          <a:p>
            <a:pPr>
              <a:lnSpc>
                <a:spcPts val="1425"/>
              </a:lnSpc>
              <a:buNone/>
            </a:pPr>
            <a:r>
              <a:rPr lang="en-US" altLang="zh-CN" b="0" dirty="0"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 err="1">
                <a:effectLst/>
                <a:latin typeface="Consolas" panose="020B0609020204030204" pitchFamily="49" charset="0"/>
              </a:rPr>
              <a:t>dy</a:t>
            </a:r>
            <a:r>
              <a:rPr lang="en-US" altLang="zh-CN" b="0" dirty="0">
                <a:effectLst/>
                <a:latin typeface="Consolas" panose="020B0609020204030204" pitchFamily="49" charset="0"/>
              </a:rPr>
              <a:t> = </a:t>
            </a:r>
            <a:r>
              <a:rPr lang="en-US" altLang="zh-CN" b="0" dirty="0" err="1">
                <a:effectLst/>
                <a:latin typeface="Consolas" panose="020B0609020204030204" pitchFamily="49" charset="0"/>
              </a:rPr>
              <a:t>target_point</a:t>
            </a:r>
            <a:r>
              <a:rPr lang="en-US" altLang="zh-CN" b="0" dirty="0">
                <a:effectLst/>
                <a:latin typeface="Consolas" panose="020B0609020204030204" pitchFamily="49" charset="0"/>
              </a:rPr>
              <a:t>[1] - </a:t>
            </a:r>
            <a:r>
              <a:rPr lang="en-US" altLang="zh-CN" b="0" dirty="0" err="1">
                <a:effectLst/>
                <a:latin typeface="Consolas" panose="020B0609020204030204" pitchFamily="49" charset="0"/>
              </a:rPr>
              <a:t>current_pos</a:t>
            </a:r>
            <a:r>
              <a:rPr lang="en-US" altLang="zh-CN" b="0" dirty="0">
                <a:effectLst/>
                <a:latin typeface="Consolas" panose="020B0609020204030204" pitchFamily="49" charset="0"/>
              </a:rPr>
              <a:t>[1]</a:t>
            </a:r>
          </a:p>
          <a:p>
            <a:pPr>
              <a:lnSpc>
                <a:spcPts val="1425"/>
              </a:lnSpc>
              <a:buNone/>
            </a:pPr>
            <a:r>
              <a:rPr lang="en-US" altLang="zh-CN" b="0" dirty="0">
                <a:effectLst/>
                <a:latin typeface="Consolas" panose="020B0609020204030204" pitchFamily="49" charset="0"/>
              </a:rPr>
              <a:t>    distance = </a:t>
            </a:r>
            <a:r>
              <a:rPr lang="en-US" altLang="zh-CN" b="0" dirty="0" err="1">
                <a:effectLst/>
                <a:latin typeface="Consolas" panose="020B0609020204030204" pitchFamily="49" charset="0"/>
              </a:rPr>
              <a:t>math.sqrt</a:t>
            </a:r>
            <a:r>
              <a:rPr lang="en-US" altLang="zh-CN" b="0" dirty="0">
                <a:effectLst/>
                <a:latin typeface="Consolas" panose="020B0609020204030204" pitchFamily="49" charset="0"/>
              </a:rPr>
              <a:t>(dx**2 + </a:t>
            </a:r>
            <a:r>
              <a:rPr lang="en-US" altLang="zh-CN" b="0" dirty="0" err="1">
                <a:effectLst/>
                <a:latin typeface="Consolas" panose="020B0609020204030204" pitchFamily="49" charset="0"/>
              </a:rPr>
              <a:t>dy</a:t>
            </a:r>
            <a:r>
              <a:rPr lang="en-US" altLang="zh-CN" b="0" dirty="0">
                <a:effectLst/>
                <a:latin typeface="Consolas" panose="020B0609020204030204" pitchFamily="49" charset="0"/>
              </a:rPr>
              <a:t>**2)</a:t>
            </a:r>
          </a:p>
          <a:p>
            <a:pPr>
              <a:lnSpc>
                <a:spcPts val="1425"/>
              </a:lnSpc>
              <a:buNone/>
            </a:pPr>
            <a:r>
              <a:rPr lang="en-US" altLang="zh-CN" b="0" dirty="0">
                <a:effectLst/>
                <a:latin typeface="Consolas" panose="020B0609020204030204" pitchFamily="49" charset="0"/>
              </a:rPr>
              <a:t>    </a:t>
            </a:r>
          </a:p>
          <a:p>
            <a:pPr>
              <a:lnSpc>
                <a:spcPts val="1425"/>
              </a:lnSpc>
              <a:buNone/>
            </a:pPr>
            <a:r>
              <a:rPr lang="en-US" altLang="zh-CN" b="0" dirty="0">
                <a:effectLst/>
                <a:latin typeface="Consolas" panose="020B0609020204030204" pitchFamily="49" charset="0"/>
              </a:rPr>
              <a:t>    # </a:t>
            </a:r>
            <a:r>
              <a:rPr lang="zh-CN" altLang="en-US" b="0" dirty="0">
                <a:effectLst/>
                <a:latin typeface="Consolas" panose="020B0609020204030204" pitchFamily="49" charset="0"/>
              </a:rPr>
              <a:t>计算两条线的夹角线</a:t>
            </a:r>
            <a:r>
              <a:rPr lang="en-US" altLang="zh-CN" b="0" dirty="0">
                <a:effectLst/>
                <a:latin typeface="Consolas" panose="020B0609020204030204" pitchFamily="49" charset="0"/>
              </a:rPr>
              <a:t>1</a:t>
            </a:r>
            <a:r>
              <a:rPr lang="zh-CN" altLang="en-US" b="0" dirty="0">
                <a:effectLst/>
                <a:latin typeface="Consolas" panose="020B0609020204030204" pitchFamily="49" charset="0"/>
              </a:rPr>
              <a:t>：角点</a:t>
            </a:r>
            <a:r>
              <a:rPr lang="en-US" altLang="zh-CN" b="0" dirty="0">
                <a:effectLst/>
                <a:latin typeface="Consolas" panose="020B0609020204030204" pitchFamily="49" charset="0"/>
              </a:rPr>
              <a:t>1</a:t>
            </a:r>
            <a:r>
              <a:rPr lang="zh-CN" altLang="en-US" b="0" dirty="0">
                <a:effectLst/>
                <a:latin typeface="Consolas" panose="020B0609020204030204" pitchFamily="49" charset="0"/>
              </a:rPr>
              <a:t>到角点</a:t>
            </a:r>
            <a:r>
              <a:rPr lang="en-US" altLang="zh-CN" b="0" dirty="0">
                <a:effectLst/>
                <a:latin typeface="Consolas" panose="020B0609020204030204" pitchFamily="49" charset="0"/>
              </a:rPr>
              <a:t>4</a:t>
            </a:r>
            <a:r>
              <a:rPr lang="zh-CN" altLang="en-US" b="0" dirty="0">
                <a:effectLst/>
                <a:latin typeface="Consolas" panose="020B0609020204030204" pitchFamily="49" charset="0"/>
              </a:rPr>
              <a:t>的直线（标记的长边）线</a:t>
            </a:r>
            <a:r>
              <a:rPr lang="en-US" altLang="zh-CN" b="0" dirty="0">
                <a:effectLst/>
                <a:latin typeface="Consolas" panose="020B0609020204030204" pitchFamily="49" charset="0"/>
              </a:rPr>
              <a:t>2</a:t>
            </a:r>
            <a:r>
              <a:rPr lang="zh-CN" altLang="en-US" b="0" dirty="0">
                <a:effectLst/>
                <a:latin typeface="Consolas" panose="020B0609020204030204" pitchFamily="49" charset="0"/>
              </a:rPr>
              <a:t>：中心点到目标点的直线</a:t>
            </a:r>
          </a:p>
          <a:p>
            <a:pPr>
              <a:lnSpc>
                <a:spcPts val="1425"/>
              </a:lnSpc>
              <a:buNone/>
            </a:pPr>
            <a:r>
              <a:rPr lang="zh-CN" altLang="en-US" b="0" dirty="0"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>
                <a:effectLst/>
                <a:latin typeface="Consolas" panose="020B0609020204030204" pitchFamily="49" charset="0"/>
              </a:rPr>
              <a:t>angle = </a:t>
            </a:r>
            <a:r>
              <a:rPr lang="en-US" altLang="zh-CN" b="0" dirty="0" err="1">
                <a:effectLst/>
                <a:latin typeface="Consolas" panose="020B0609020204030204" pitchFamily="49" charset="0"/>
              </a:rPr>
              <a:t>calculate_angle_between_lines</a:t>
            </a:r>
            <a:r>
              <a:rPr lang="en-US" altLang="zh-CN" b="0" dirty="0">
                <a:effectLst/>
                <a:latin typeface="Consolas" panose="020B0609020204030204" pitchFamily="49" charset="0"/>
              </a:rPr>
              <a:t>(</a:t>
            </a:r>
          </a:p>
          <a:p>
            <a:pPr>
              <a:lnSpc>
                <a:spcPts val="1425"/>
              </a:lnSpc>
              <a:buNone/>
            </a:pPr>
            <a:r>
              <a:rPr lang="en-US" altLang="zh-CN" b="0" dirty="0"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b="0" dirty="0" err="1">
                <a:effectLst/>
                <a:latin typeface="Consolas" panose="020B0609020204030204" pitchFamily="49" charset="0"/>
              </a:rPr>
              <a:t>marker_corners</a:t>
            </a:r>
            <a:r>
              <a:rPr lang="en-US" altLang="zh-CN" b="0" dirty="0">
                <a:effectLst/>
                <a:latin typeface="Consolas" panose="020B0609020204030204" pitchFamily="49" charset="0"/>
              </a:rPr>
              <a:t>[0], </a:t>
            </a:r>
            <a:r>
              <a:rPr lang="en-US" altLang="zh-CN" b="0" dirty="0" err="1">
                <a:effectLst/>
                <a:latin typeface="Consolas" panose="020B0609020204030204" pitchFamily="49" charset="0"/>
              </a:rPr>
              <a:t>marker_corners</a:t>
            </a:r>
            <a:r>
              <a:rPr lang="en-US" altLang="zh-CN" b="0" dirty="0">
                <a:effectLst/>
                <a:latin typeface="Consolas" panose="020B0609020204030204" pitchFamily="49" charset="0"/>
              </a:rPr>
              <a:t>[3],  # </a:t>
            </a:r>
            <a:r>
              <a:rPr lang="zh-CN" altLang="en-US" b="0" dirty="0">
                <a:effectLst/>
                <a:latin typeface="Consolas" panose="020B0609020204030204" pitchFamily="49" charset="0"/>
              </a:rPr>
              <a:t>角点</a:t>
            </a:r>
            <a:r>
              <a:rPr lang="en-US" altLang="zh-CN" b="0" dirty="0">
                <a:effectLst/>
                <a:latin typeface="Consolas" panose="020B0609020204030204" pitchFamily="49" charset="0"/>
              </a:rPr>
              <a:t>1</a:t>
            </a:r>
            <a:r>
              <a:rPr lang="zh-CN" altLang="en-US" b="0" dirty="0">
                <a:effectLst/>
                <a:latin typeface="Consolas" panose="020B0609020204030204" pitchFamily="49" charset="0"/>
              </a:rPr>
              <a:t>和角点</a:t>
            </a:r>
            <a:r>
              <a:rPr lang="en-US" altLang="zh-CN" b="0" dirty="0">
                <a:effectLst/>
                <a:latin typeface="Consolas" panose="020B0609020204030204" pitchFamily="49" charset="0"/>
              </a:rPr>
              <a:t>4</a:t>
            </a:r>
            <a:endParaRPr lang="zh-CN" altLang="en-US" b="0" dirty="0"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zh-CN" altLang="en-US" b="0" dirty="0"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b="0" dirty="0" err="1">
                <a:effectLst/>
                <a:latin typeface="Consolas" panose="020B0609020204030204" pitchFamily="49" charset="0"/>
              </a:rPr>
              <a:t>current_pos</a:t>
            </a:r>
            <a:r>
              <a:rPr lang="en-US" altLang="zh-CN" b="0" dirty="0">
                <a:effectLst/>
                <a:latin typeface="Consolas" panose="020B0609020204030204" pitchFamily="49" charset="0"/>
              </a:rPr>
              <a:t>, </a:t>
            </a:r>
            <a:r>
              <a:rPr lang="en-US" altLang="zh-CN" b="0" dirty="0" err="1">
                <a:effectLst/>
                <a:latin typeface="Consolas" panose="020B0609020204030204" pitchFamily="49" charset="0"/>
              </a:rPr>
              <a:t>target_point</a:t>
            </a:r>
            <a:r>
              <a:rPr lang="en-US" altLang="zh-CN" b="0" dirty="0">
                <a:effectLst/>
                <a:latin typeface="Consolas" panose="020B0609020204030204" pitchFamily="49" charset="0"/>
              </a:rPr>
              <a:t>              # </a:t>
            </a:r>
            <a:r>
              <a:rPr lang="zh-CN" altLang="en-US" b="0" dirty="0">
                <a:effectLst/>
                <a:latin typeface="Consolas" panose="020B0609020204030204" pitchFamily="49" charset="0"/>
              </a:rPr>
              <a:t>中心点和目标点</a:t>
            </a:r>
          </a:p>
          <a:p>
            <a:pPr>
              <a:lnSpc>
                <a:spcPts val="1425"/>
              </a:lnSpc>
              <a:buNone/>
            </a:pPr>
            <a:r>
              <a:rPr lang="zh-CN" altLang="en-US" b="0" dirty="0"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  <a:buNone/>
            </a:pPr>
            <a:r>
              <a:rPr lang="en-US" altLang="zh-CN" b="0" dirty="0">
                <a:effectLst/>
                <a:latin typeface="Consolas" panose="020B0609020204030204" pitchFamily="49" charset="0"/>
              </a:rPr>
              <a:t>    </a:t>
            </a:r>
          </a:p>
          <a:p>
            <a:pPr>
              <a:lnSpc>
                <a:spcPts val="1425"/>
              </a:lnSpc>
              <a:buNone/>
            </a:pPr>
            <a:r>
              <a:rPr lang="en-US" altLang="zh-CN" b="0" dirty="0">
                <a:effectLst/>
                <a:latin typeface="Consolas" panose="020B0609020204030204" pitchFamily="49" charset="0"/>
              </a:rPr>
              <a:t>    # </a:t>
            </a:r>
            <a:r>
              <a:rPr lang="zh-CN" altLang="en-US" b="0" dirty="0">
                <a:effectLst/>
                <a:latin typeface="Consolas" panose="020B0609020204030204" pitchFamily="49" charset="0"/>
              </a:rPr>
              <a:t>调整角度范围为</a:t>
            </a:r>
            <a:r>
              <a:rPr lang="en-US" altLang="zh-CN" b="0" dirty="0">
                <a:effectLst/>
                <a:latin typeface="Consolas" panose="020B0609020204030204" pitchFamily="49" charset="0"/>
              </a:rPr>
              <a:t>-180</a:t>
            </a:r>
            <a:r>
              <a:rPr lang="zh-CN" altLang="en-US" b="0" dirty="0">
                <a:effectLst/>
                <a:latin typeface="Consolas" panose="020B0609020204030204" pitchFamily="49" charset="0"/>
              </a:rPr>
              <a:t>到</a:t>
            </a:r>
            <a:r>
              <a:rPr lang="en-US" altLang="zh-CN" b="0" dirty="0">
                <a:effectLst/>
                <a:latin typeface="Consolas" panose="020B0609020204030204" pitchFamily="49" charset="0"/>
              </a:rPr>
              <a:t>180</a:t>
            </a:r>
            <a:r>
              <a:rPr lang="zh-CN" altLang="en-US" b="0" dirty="0">
                <a:effectLst/>
                <a:latin typeface="Consolas" panose="020B0609020204030204" pitchFamily="49" charset="0"/>
              </a:rPr>
              <a:t>度（用于转向控制）需要确定转向方向（顺时针</a:t>
            </a:r>
            <a:r>
              <a:rPr lang="en-US" altLang="zh-CN" b="0" dirty="0">
                <a:effectLst/>
                <a:latin typeface="Consolas" panose="020B0609020204030204" pitchFamily="49" charset="0"/>
              </a:rPr>
              <a:t>/</a:t>
            </a:r>
            <a:r>
              <a:rPr lang="zh-CN" altLang="en-US" b="0" dirty="0">
                <a:effectLst/>
                <a:latin typeface="Consolas" panose="020B0609020204030204" pitchFamily="49" charset="0"/>
              </a:rPr>
              <a:t>逆时针）</a:t>
            </a:r>
          </a:p>
          <a:p>
            <a:pPr>
              <a:lnSpc>
                <a:spcPts val="1425"/>
              </a:lnSpc>
              <a:buNone/>
            </a:pPr>
            <a:r>
              <a:rPr lang="zh-CN" altLang="en-US" b="0" dirty="0"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 err="1">
                <a:effectLst/>
                <a:latin typeface="Consolas" panose="020B0609020204030204" pitchFamily="49" charset="0"/>
              </a:rPr>
              <a:t>cross_product</a:t>
            </a:r>
            <a:r>
              <a:rPr lang="en-US" altLang="zh-CN" b="0" dirty="0">
                <a:effectLst/>
                <a:latin typeface="Consolas" panose="020B0609020204030204" pitchFamily="49" charset="0"/>
              </a:rPr>
              <a:t> = </a:t>
            </a:r>
            <a:r>
              <a:rPr lang="en-US" altLang="zh-CN" b="0" dirty="0" err="1">
                <a:effectLst/>
                <a:latin typeface="Consolas" panose="020B0609020204030204" pitchFamily="49" charset="0"/>
              </a:rPr>
              <a:t>np.cross</a:t>
            </a:r>
            <a:r>
              <a:rPr lang="en-US" altLang="zh-CN" b="0" dirty="0">
                <a:effectLst/>
                <a:latin typeface="Consolas" panose="020B0609020204030204" pitchFamily="49" charset="0"/>
              </a:rPr>
              <a:t>(</a:t>
            </a:r>
          </a:p>
          <a:p>
            <a:pPr>
              <a:lnSpc>
                <a:spcPts val="1425"/>
              </a:lnSpc>
              <a:buNone/>
            </a:pPr>
            <a:r>
              <a:rPr lang="en-US" altLang="zh-CN" b="0" dirty="0"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b="0" dirty="0" err="1">
                <a:effectLst/>
                <a:latin typeface="Consolas" panose="020B0609020204030204" pitchFamily="49" charset="0"/>
              </a:rPr>
              <a:t>np.array</a:t>
            </a:r>
            <a:r>
              <a:rPr lang="en-US" altLang="zh-CN" b="0" dirty="0"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 err="1">
                <a:effectLst/>
                <a:latin typeface="Consolas" panose="020B0609020204030204" pitchFamily="49" charset="0"/>
              </a:rPr>
              <a:t>marker_corners</a:t>
            </a:r>
            <a:r>
              <a:rPr lang="en-US" altLang="zh-CN" b="0" dirty="0">
                <a:effectLst/>
                <a:latin typeface="Consolas" panose="020B0609020204030204" pitchFamily="49" charset="0"/>
              </a:rPr>
              <a:t>[3]) - </a:t>
            </a:r>
            <a:r>
              <a:rPr lang="en-US" altLang="zh-CN" b="0" dirty="0" err="1">
                <a:effectLst/>
                <a:latin typeface="Consolas" panose="020B0609020204030204" pitchFamily="49" charset="0"/>
              </a:rPr>
              <a:t>np.array</a:t>
            </a:r>
            <a:r>
              <a:rPr lang="en-US" altLang="zh-CN" b="0" dirty="0"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 err="1">
                <a:effectLst/>
                <a:latin typeface="Consolas" panose="020B0609020204030204" pitchFamily="49" charset="0"/>
              </a:rPr>
              <a:t>marker_corners</a:t>
            </a:r>
            <a:r>
              <a:rPr lang="en-US" altLang="zh-CN" b="0" dirty="0">
                <a:effectLst/>
                <a:latin typeface="Consolas" panose="020B0609020204030204" pitchFamily="49" charset="0"/>
              </a:rPr>
              <a:t>[0]),</a:t>
            </a:r>
          </a:p>
          <a:p>
            <a:pPr>
              <a:lnSpc>
                <a:spcPts val="1425"/>
              </a:lnSpc>
              <a:buNone/>
            </a:pPr>
            <a:r>
              <a:rPr lang="en-US" altLang="zh-CN" b="0" dirty="0"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b="0" dirty="0" err="1">
                <a:effectLst/>
                <a:latin typeface="Consolas" panose="020B0609020204030204" pitchFamily="49" charset="0"/>
              </a:rPr>
              <a:t>np.array</a:t>
            </a:r>
            <a:r>
              <a:rPr lang="en-US" altLang="zh-CN" b="0" dirty="0"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 err="1">
                <a:effectLst/>
                <a:latin typeface="Consolas" panose="020B0609020204030204" pitchFamily="49" charset="0"/>
              </a:rPr>
              <a:t>target_point</a:t>
            </a:r>
            <a:r>
              <a:rPr lang="en-US" altLang="zh-CN" b="0" dirty="0">
                <a:effectLst/>
                <a:latin typeface="Consolas" panose="020B0609020204030204" pitchFamily="49" charset="0"/>
              </a:rPr>
              <a:t>) - </a:t>
            </a:r>
            <a:r>
              <a:rPr lang="en-US" altLang="zh-CN" b="0" dirty="0" err="1">
                <a:effectLst/>
                <a:latin typeface="Consolas" panose="020B0609020204030204" pitchFamily="49" charset="0"/>
              </a:rPr>
              <a:t>np.array</a:t>
            </a:r>
            <a:r>
              <a:rPr lang="en-US" altLang="zh-CN" b="0" dirty="0"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 err="1">
                <a:effectLst/>
                <a:latin typeface="Consolas" panose="020B0609020204030204" pitchFamily="49" charset="0"/>
              </a:rPr>
              <a:t>current_pos</a:t>
            </a:r>
            <a:r>
              <a:rPr lang="en-US" altLang="zh-CN" b="0" dirty="0">
                <a:effectLst/>
                <a:latin typeface="Consolas" panose="020B0609020204030204" pitchFamily="49" charset="0"/>
              </a:rPr>
              <a:t>))</a:t>
            </a:r>
          </a:p>
          <a:p>
            <a:pPr>
              <a:lnSpc>
                <a:spcPts val="1425"/>
              </a:lnSpc>
              <a:buNone/>
            </a:pPr>
            <a:r>
              <a:rPr lang="en-US" altLang="zh-CN" b="0" dirty="0">
                <a:effectLst/>
                <a:latin typeface="Consolas" panose="020B0609020204030204" pitchFamily="49" charset="0"/>
              </a:rPr>
              <a:t>    </a:t>
            </a:r>
          </a:p>
          <a:p>
            <a:pPr>
              <a:lnSpc>
                <a:spcPts val="1425"/>
              </a:lnSpc>
              <a:buNone/>
            </a:pPr>
            <a:r>
              <a:rPr lang="en-US" altLang="zh-CN" b="0" dirty="0">
                <a:effectLst/>
                <a:latin typeface="Consolas" panose="020B0609020204030204" pitchFamily="49" charset="0"/>
              </a:rPr>
              <a:t>    # </a:t>
            </a:r>
            <a:r>
              <a:rPr lang="zh-CN" altLang="en-US" b="0" dirty="0">
                <a:effectLst/>
                <a:latin typeface="Consolas" panose="020B0609020204030204" pitchFamily="49" charset="0"/>
              </a:rPr>
              <a:t>如果叉积为负，角度取负</a:t>
            </a:r>
          </a:p>
          <a:p>
            <a:pPr>
              <a:lnSpc>
                <a:spcPts val="1425"/>
              </a:lnSpc>
              <a:buNone/>
            </a:pPr>
            <a:r>
              <a:rPr lang="zh-CN" altLang="en-US" b="0" dirty="0"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>
                <a:effectLst/>
                <a:latin typeface="Consolas" panose="020B0609020204030204" pitchFamily="49" charset="0"/>
              </a:rPr>
              <a:t>if </a:t>
            </a:r>
            <a:r>
              <a:rPr lang="en-US" altLang="zh-CN" b="0" dirty="0" err="1">
                <a:effectLst/>
                <a:latin typeface="Consolas" panose="020B0609020204030204" pitchFamily="49" charset="0"/>
              </a:rPr>
              <a:t>cross_product</a:t>
            </a:r>
            <a:r>
              <a:rPr lang="en-US" altLang="zh-CN" b="0" dirty="0">
                <a:effectLst/>
                <a:latin typeface="Consolas" panose="020B0609020204030204" pitchFamily="49" charset="0"/>
              </a:rPr>
              <a:t> &lt; 0:</a:t>
            </a:r>
          </a:p>
          <a:p>
            <a:pPr>
              <a:lnSpc>
                <a:spcPts val="1425"/>
              </a:lnSpc>
              <a:buNone/>
            </a:pPr>
            <a:r>
              <a:rPr lang="en-US" altLang="zh-CN" b="0" dirty="0">
                <a:effectLst/>
                <a:latin typeface="Consolas" panose="020B0609020204030204" pitchFamily="49" charset="0"/>
              </a:rPr>
              <a:t>        angle = -angle</a:t>
            </a:r>
          </a:p>
          <a:p>
            <a:pPr>
              <a:lnSpc>
                <a:spcPts val="1425"/>
              </a:lnSpc>
              <a:buNone/>
            </a:pPr>
            <a:r>
              <a:rPr lang="en-US" altLang="zh-CN" b="0" dirty="0">
                <a:effectLst/>
                <a:latin typeface="Consolas" panose="020B0609020204030204" pitchFamily="49" charset="0"/>
              </a:rPr>
              <a:t>    	</a:t>
            </a:r>
            <a:r>
              <a:rPr lang="en-US" altLang="zh-CN" b="0" dirty="0" err="1">
                <a:effectLst/>
                <a:latin typeface="Consolas" panose="020B0609020204030204" pitchFamily="49" charset="0"/>
              </a:rPr>
              <a:t>linear_speedy</a:t>
            </a:r>
            <a:r>
              <a:rPr lang="en-US" altLang="zh-CN" b="0" dirty="0">
                <a:effectLst/>
                <a:latin typeface="Consolas" panose="020B0609020204030204" pitchFamily="49" charset="0"/>
              </a:rPr>
              <a:t> = 0</a:t>
            </a:r>
          </a:p>
          <a:p>
            <a:pPr>
              <a:lnSpc>
                <a:spcPts val="1425"/>
              </a:lnSpc>
              <a:buNone/>
            </a:pPr>
            <a:r>
              <a:rPr lang="zh-CN" altLang="en-US" b="0" dirty="0"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>
                <a:effectLst/>
                <a:latin typeface="Consolas" panose="020B0609020204030204" pitchFamily="49" charset="0"/>
              </a:rPr>
              <a:t>if angle&gt;2 :</a:t>
            </a:r>
          </a:p>
          <a:p>
            <a:pPr>
              <a:lnSpc>
                <a:spcPts val="1425"/>
              </a:lnSpc>
              <a:buNone/>
            </a:pPr>
            <a:r>
              <a:rPr lang="en-US" altLang="zh-CN" b="0" dirty="0"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b="0" dirty="0" err="1">
                <a:effectLst/>
                <a:latin typeface="Consolas" panose="020B0609020204030204" pitchFamily="49" charset="0"/>
              </a:rPr>
              <a:t>angular_speed</a:t>
            </a:r>
            <a:r>
              <a:rPr lang="en-US" altLang="zh-CN" b="0" dirty="0">
                <a:effectLst/>
                <a:latin typeface="Consolas" panose="020B0609020204030204" pitchFamily="49" charset="0"/>
              </a:rPr>
              <a:t> = 30</a:t>
            </a:r>
          </a:p>
          <a:p>
            <a:pPr>
              <a:lnSpc>
                <a:spcPts val="1425"/>
              </a:lnSpc>
              <a:buNone/>
            </a:pPr>
            <a:r>
              <a:rPr lang="en-US" altLang="zh-CN" b="0" dirty="0">
                <a:effectLst/>
                <a:latin typeface="Consolas" panose="020B0609020204030204" pitchFamily="49" charset="0"/>
              </a:rPr>
              <a:t>    else:</a:t>
            </a:r>
          </a:p>
          <a:p>
            <a:pPr>
              <a:lnSpc>
                <a:spcPts val="1425"/>
              </a:lnSpc>
              <a:buNone/>
            </a:pPr>
            <a:r>
              <a:rPr lang="en-US" altLang="zh-CN" b="0" dirty="0"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b="0" dirty="0" err="1">
                <a:effectLst/>
                <a:latin typeface="Consolas" panose="020B0609020204030204" pitchFamily="49" charset="0"/>
              </a:rPr>
              <a:t>angular_speed</a:t>
            </a:r>
            <a:r>
              <a:rPr lang="en-US" altLang="zh-CN" b="0" dirty="0">
                <a:effectLst/>
                <a:latin typeface="Consolas" panose="020B0609020204030204" pitchFamily="49" charset="0"/>
              </a:rPr>
              <a:t> = 0</a:t>
            </a:r>
          </a:p>
          <a:p>
            <a:pPr>
              <a:lnSpc>
                <a:spcPts val="1425"/>
              </a:lnSpc>
              <a:buNone/>
            </a:pPr>
            <a:r>
              <a:rPr lang="en-US" altLang="zh-CN" b="0" dirty="0"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b="0" dirty="0" err="1">
                <a:effectLst/>
                <a:latin typeface="Consolas" panose="020B0609020204030204" pitchFamily="49" charset="0"/>
              </a:rPr>
              <a:t>linear_speedy</a:t>
            </a:r>
            <a:r>
              <a:rPr lang="en-US" altLang="zh-CN" b="0" dirty="0">
                <a:effectLst/>
                <a:latin typeface="Consolas" panose="020B0609020204030204" pitchFamily="49" charset="0"/>
              </a:rPr>
              <a:t> = 20  # </a:t>
            </a:r>
            <a:r>
              <a:rPr lang="zh-CN" altLang="en-US" b="0" dirty="0">
                <a:effectLst/>
                <a:latin typeface="Consolas" panose="020B0609020204030204" pitchFamily="49" charset="0"/>
              </a:rPr>
              <a:t>前进速度</a:t>
            </a:r>
          </a:p>
          <a:p>
            <a:pPr>
              <a:lnSpc>
                <a:spcPts val="1425"/>
              </a:lnSpc>
              <a:buNone/>
            </a:pPr>
            <a:r>
              <a:rPr lang="zh-CN" altLang="en-US" b="0" dirty="0">
                <a:effectLst/>
                <a:latin typeface="Consolas" panose="020B0609020204030204" pitchFamily="49" charset="0"/>
              </a:rPr>
              <a:t>    </a:t>
            </a:r>
          </a:p>
          <a:p>
            <a:pPr>
              <a:lnSpc>
                <a:spcPts val="1425"/>
              </a:lnSpc>
              <a:buNone/>
            </a:pPr>
            <a:r>
              <a:rPr lang="zh-CN" altLang="en-US" b="0" dirty="0"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 err="1">
                <a:effectLst/>
                <a:latin typeface="Consolas" panose="020B0609020204030204" pitchFamily="49" charset="0"/>
              </a:rPr>
              <a:t>global_angle</a:t>
            </a:r>
            <a:r>
              <a:rPr lang="en-US" altLang="zh-CN" b="0" dirty="0">
                <a:effectLst/>
                <a:latin typeface="Consolas" panose="020B0609020204030204" pitchFamily="49" charset="0"/>
              </a:rPr>
              <a:t> = angle</a:t>
            </a:r>
          </a:p>
          <a:p>
            <a:pPr>
              <a:lnSpc>
                <a:spcPts val="1425"/>
              </a:lnSpc>
              <a:buNone/>
            </a:pPr>
            <a:r>
              <a:rPr lang="en-US" altLang="zh-CN" b="0" dirty="0"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 err="1">
                <a:effectLst/>
                <a:latin typeface="Consolas" panose="020B0609020204030204" pitchFamily="49" charset="0"/>
              </a:rPr>
              <a:t>global_distance</a:t>
            </a:r>
            <a:r>
              <a:rPr lang="en-US" altLang="zh-CN" b="0" dirty="0">
                <a:effectLst/>
                <a:latin typeface="Consolas" panose="020B0609020204030204" pitchFamily="49" charset="0"/>
              </a:rPr>
              <a:t> = distance</a:t>
            </a:r>
          </a:p>
          <a:p>
            <a:pPr>
              <a:lnSpc>
                <a:spcPts val="1425"/>
              </a:lnSpc>
              <a:buNone/>
            </a:pPr>
            <a:r>
              <a:rPr lang="en-US" altLang="zh-CN" b="0" dirty="0"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 err="1">
                <a:effectLst/>
                <a:latin typeface="Consolas" panose="020B0609020204030204" pitchFamily="49" charset="0"/>
              </a:rPr>
              <a:t>global_linear_speedy</a:t>
            </a:r>
            <a:r>
              <a:rPr lang="en-US" altLang="zh-CN" b="0" dirty="0">
                <a:effectLst/>
                <a:latin typeface="Consolas" panose="020B0609020204030204" pitchFamily="49" charset="0"/>
              </a:rPr>
              <a:t> = </a:t>
            </a:r>
            <a:r>
              <a:rPr lang="en-US" altLang="zh-CN" b="0" dirty="0" err="1">
                <a:effectLst/>
                <a:latin typeface="Consolas" panose="020B0609020204030204" pitchFamily="49" charset="0"/>
              </a:rPr>
              <a:t>linear_speedy</a:t>
            </a:r>
            <a:endParaRPr lang="en-US" altLang="zh-CN" b="0" dirty="0"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zh-CN" b="0" dirty="0"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 err="1">
                <a:effectLst/>
                <a:latin typeface="Consolas" panose="020B0609020204030204" pitchFamily="49" charset="0"/>
              </a:rPr>
              <a:t>global_angular_speed</a:t>
            </a:r>
            <a:r>
              <a:rPr lang="en-US" altLang="zh-CN" b="0" dirty="0">
                <a:effectLst/>
                <a:latin typeface="Consolas" panose="020B0609020204030204" pitchFamily="49" charset="0"/>
              </a:rPr>
              <a:t> = </a:t>
            </a:r>
            <a:r>
              <a:rPr lang="en-US" altLang="zh-CN" b="0" dirty="0" err="1">
                <a:effectLst/>
                <a:latin typeface="Consolas" panose="020B0609020204030204" pitchFamily="49" charset="0"/>
              </a:rPr>
              <a:t>angular_speed</a:t>
            </a:r>
            <a:endParaRPr lang="en-US" altLang="zh-CN" b="0" dirty="0"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zh-CN" altLang="en-US" b="0" dirty="0"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>
                <a:effectLst/>
                <a:latin typeface="Consolas" panose="020B0609020204030204" pitchFamily="49" charset="0"/>
              </a:rPr>
              <a:t>w1, w2, w3, w4 = </a:t>
            </a:r>
            <a:r>
              <a:rPr lang="en-US" altLang="zh-CN" b="0" dirty="0" err="1">
                <a:effectLst/>
                <a:latin typeface="Consolas" panose="020B0609020204030204" pitchFamily="49" charset="0"/>
              </a:rPr>
              <a:t>calculate_wheel_speeds</a:t>
            </a:r>
            <a:r>
              <a:rPr lang="en-US" altLang="zh-CN" b="0" dirty="0"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 err="1">
                <a:effectLst/>
                <a:latin typeface="Consolas" panose="020B0609020204030204" pitchFamily="49" charset="0"/>
              </a:rPr>
              <a:t>linear_speedy</a:t>
            </a:r>
            <a:r>
              <a:rPr lang="en-US" altLang="zh-CN" b="0" dirty="0">
                <a:effectLst/>
                <a:latin typeface="Consolas" panose="020B0609020204030204" pitchFamily="49" charset="0"/>
              </a:rPr>
              <a:t>, </a:t>
            </a:r>
            <a:r>
              <a:rPr lang="en-US" altLang="zh-CN" b="0" dirty="0" err="1">
                <a:effectLst/>
                <a:latin typeface="Consolas" panose="020B0609020204030204" pitchFamily="49" charset="0"/>
              </a:rPr>
              <a:t>angular_speed</a:t>
            </a:r>
            <a:r>
              <a:rPr lang="en-US" altLang="zh-CN" b="0" dirty="0"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  <a:buNone/>
            </a:pPr>
            <a:r>
              <a:rPr lang="en-US" altLang="zh-CN" b="0" dirty="0">
                <a:effectLst/>
                <a:latin typeface="Consolas" panose="020B0609020204030204" pitchFamily="49" charset="0"/>
              </a:rPr>
              <a:t>    </a:t>
            </a:r>
          </a:p>
          <a:p>
            <a:pPr>
              <a:lnSpc>
                <a:spcPts val="1425"/>
              </a:lnSpc>
              <a:buNone/>
            </a:pPr>
            <a:r>
              <a:rPr lang="en-US" altLang="zh-CN" b="0" dirty="0">
                <a:effectLst/>
                <a:latin typeface="Consolas" panose="020B0609020204030204" pitchFamily="49" charset="0"/>
              </a:rPr>
              <a:t>    return distance, w1, w2, w3, w4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组合 43"/>
          <p:cNvGrpSpPr/>
          <p:nvPr/>
        </p:nvGrpSpPr>
        <p:grpSpPr>
          <a:xfrm>
            <a:off x="251226" y="77873"/>
            <a:ext cx="1464068" cy="1662660"/>
            <a:chOff x="158801" y="7979"/>
            <a:chExt cx="2018187" cy="2291944"/>
          </a:xfrm>
        </p:grpSpPr>
        <p:pic>
          <p:nvPicPr>
            <p:cNvPr id="47" name="图片 4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158801" y="7979"/>
              <a:ext cx="1433412" cy="1433412"/>
            </a:xfrm>
            <a:custGeom>
              <a:avLst/>
              <a:gdLst>
                <a:gd name="connsiteX0" fmla="*/ 841502 w 1683004"/>
                <a:gd name="connsiteY0" fmla="*/ 510988 h 1683004"/>
                <a:gd name="connsiteX1" fmla="*/ 510988 w 1683004"/>
                <a:gd name="connsiteY1" fmla="*/ 841502 h 1683004"/>
                <a:gd name="connsiteX2" fmla="*/ 841502 w 1683004"/>
                <a:gd name="connsiteY2" fmla="*/ 1172016 h 1683004"/>
                <a:gd name="connsiteX3" fmla="*/ 1172016 w 1683004"/>
                <a:gd name="connsiteY3" fmla="*/ 841502 h 1683004"/>
                <a:gd name="connsiteX4" fmla="*/ 841502 w 1683004"/>
                <a:gd name="connsiteY4" fmla="*/ 510988 h 1683004"/>
                <a:gd name="connsiteX5" fmla="*/ 0 w 1683004"/>
                <a:gd name="connsiteY5" fmla="*/ 0 h 1683004"/>
                <a:gd name="connsiteX6" fmla="*/ 1683004 w 1683004"/>
                <a:gd name="connsiteY6" fmla="*/ 0 h 1683004"/>
                <a:gd name="connsiteX7" fmla="*/ 1683004 w 1683004"/>
                <a:gd name="connsiteY7" fmla="*/ 1683004 h 1683004"/>
                <a:gd name="connsiteX8" fmla="*/ 0 w 1683004"/>
                <a:gd name="connsiteY8" fmla="*/ 1683004 h 1683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83004" h="1683004">
                  <a:moveTo>
                    <a:pt x="841502" y="510988"/>
                  </a:moveTo>
                  <a:cubicBezTo>
                    <a:pt x="658964" y="510988"/>
                    <a:pt x="510988" y="658964"/>
                    <a:pt x="510988" y="841502"/>
                  </a:cubicBezTo>
                  <a:cubicBezTo>
                    <a:pt x="510988" y="1024040"/>
                    <a:pt x="658964" y="1172016"/>
                    <a:pt x="841502" y="1172016"/>
                  </a:cubicBezTo>
                  <a:cubicBezTo>
                    <a:pt x="1024040" y="1172016"/>
                    <a:pt x="1172016" y="1024040"/>
                    <a:pt x="1172016" y="841502"/>
                  </a:cubicBezTo>
                  <a:cubicBezTo>
                    <a:pt x="1172016" y="658964"/>
                    <a:pt x="1024040" y="510988"/>
                    <a:pt x="841502" y="510988"/>
                  </a:cubicBezTo>
                  <a:close/>
                  <a:moveTo>
                    <a:pt x="0" y="0"/>
                  </a:moveTo>
                  <a:lnTo>
                    <a:pt x="1683004" y="0"/>
                  </a:lnTo>
                  <a:lnTo>
                    <a:pt x="1683004" y="1683004"/>
                  </a:lnTo>
                  <a:lnTo>
                    <a:pt x="0" y="1683004"/>
                  </a:lnTo>
                  <a:close/>
                </a:path>
              </a:pathLst>
            </a:custGeom>
          </p:spPr>
        </p:pic>
        <p:pic>
          <p:nvPicPr>
            <p:cNvPr id="49" name="图片 4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1007438" y="1130373"/>
              <a:ext cx="1169550" cy="1169550"/>
            </a:xfrm>
            <a:custGeom>
              <a:avLst/>
              <a:gdLst>
                <a:gd name="connsiteX0" fmla="*/ 841502 w 1683004"/>
                <a:gd name="connsiteY0" fmla="*/ 510988 h 1683004"/>
                <a:gd name="connsiteX1" fmla="*/ 510988 w 1683004"/>
                <a:gd name="connsiteY1" fmla="*/ 841502 h 1683004"/>
                <a:gd name="connsiteX2" fmla="*/ 841502 w 1683004"/>
                <a:gd name="connsiteY2" fmla="*/ 1172016 h 1683004"/>
                <a:gd name="connsiteX3" fmla="*/ 1172016 w 1683004"/>
                <a:gd name="connsiteY3" fmla="*/ 841502 h 1683004"/>
                <a:gd name="connsiteX4" fmla="*/ 841502 w 1683004"/>
                <a:gd name="connsiteY4" fmla="*/ 510988 h 1683004"/>
                <a:gd name="connsiteX5" fmla="*/ 0 w 1683004"/>
                <a:gd name="connsiteY5" fmla="*/ 0 h 1683004"/>
                <a:gd name="connsiteX6" fmla="*/ 1683004 w 1683004"/>
                <a:gd name="connsiteY6" fmla="*/ 0 h 1683004"/>
                <a:gd name="connsiteX7" fmla="*/ 1683004 w 1683004"/>
                <a:gd name="connsiteY7" fmla="*/ 1683004 h 1683004"/>
                <a:gd name="connsiteX8" fmla="*/ 0 w 1683004"/>
                <a:gd name="connsiteY8" fmla="*/ 1683004 h 1683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83004" h="1683004">
                  <a:moveTo>
                    <a:pt x="841502" y="510988"/>
                  </a:moveTo>
                  <a:cubicBezTo>
                    <a:pt x="658964" y="510988"/>
                    <a:pt x="510988" y="658964"/>
                    <a:pt x="510988" y="841502"/>
                  </a:cubicBezTo>
                  <a:cubicBezTo>
                    <a:pt x="510988" y="1024040"/>
                    <a:pt x="658964" y="1172016"/>
                    <a:pt x="841502" y="1172016"/>
                  </a:cubicBezTo>
                  <a:cubicBezTo>
                    <a:pt x="1024040" y="1172016"/>
                    <a:pt x="1172016" y="1024040"/>
                    <a:pt x="1172016" y="841502"/>
                  </a:cubicBezTo>
                  <a:cubicBezTo>
                    <a:pt x="1172016" y="658964"/>
                    <a:pt x="1024040" y="510988"/>
                    <a:pt x="841502" y="510988"/>
                  </a:cubicBezTo>
                  <a:close/>
                  <a:moveTo>
                    <a:pt x="0" y="0"/>
                  </a:moveTo>
                  <a:lnTo>
                    <a:pt x="1683004" y="0"/>
                  </a:lnTo>
                  <a:lnTo>
                    <a:pt x="1683004" y="1683004"/>
                  </a:lnTo>
                  <a:lnTo>
                    <a:pt x="0" y="1683004"/>
                  </a:lnTo>
                  <a:close/>
                </a:path>
              </a:pathLst>
            </a:custGeom>
          </p:spPr>
        </p:pic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76634BA0-096D-173E-8024-FEE16C9630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2339" y="1316316"/>
            <a:ext cx="5292549" cy="4231758"/>
          </a:xfrm>
          <a:prstGeom prst="rect">
            <a:avLst/>
          </a:prstGeom>
        </p:spPr>
      </p:pic>
      <p:pic>
        <p:nvPicPr>
          <p:cNvPr id="4" name="1754910177922">
            <a:hlinkClick r:id="" action="ppaction://media"/>
            <a:extLst>
              <a:ext uri="{FF2B5EF4-FFF2-40B4-BE49-F238E27FC236}">
                <a16:creationId xmlns:a16="http://schemas.microsoft.com/office/drawing/2014/main" id="{FFB224A2-8272-D2FC-84A3-E0DD794A0BF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62959" y="1117722"/>
            <a:ext cx="6107113" cy="486568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47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74"/>
          <p:cNvSpPr txBox="1"/>
          <p:nvPr/>
        </p:nvSpPr>
        <p:spPr>
          <a:xfrm>
            <a:off x="1510363" y="504197"/>
            <a:ext cx="30314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540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22000">
                      <a:srgbClr val="4FA8DB"/>
                    </a:gs>
                    <a:gs pos="83000">
                      <a:srgbClr val="4DAFE8"/>
                    </a:gs>
                    <a:gs pos="100000">
                      <a:srgbClr val="1B4DAB"/>
                    </a:gs>
                  </a:gsLst>
                  <a:lin ang="5400000" scaled="1"/>
                </a:gradFill>
                <a:latin typeface="方正准圆_GBK" panose="03000509000000000000" pitchFamily="65" charset="-122"/>
                <a:ea typeface="方正准圆_GBK" panose="03000509000000000000" pitchFamily="65" charset="-122"/>
              </a:defRPr>
            </a:lvl1pPr>
          </a:lstStyle>
          <a:p>
            <a:r>
              <a:rPr lang="en-US" altLang="zh-CN" sz="2800" dirty="0">
                <a:solidFill>
                  <a:srgbClr val="93B0C1"/>
                </a:solidFill>
                <a:sym typeface="方正准圆_GBK" panose="03000509000000000000" pitchFamily="65" charset="-122"/>
              </a:rPr>
              <a:t>What we will do</a:t>
            </a:r>
            <a:endParaRPr lang="zh-CN" altLang="en-US" sz="2800" dirty="0">
              <a:solidFill>
                <a:srgbClr val="93B0C1"/>
              </a:solidFill>
              <a:sym typeface="方正准圆_GBK" panose="03000509000000000000" pitchFamily="65" charset="-122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251226" y="77873"/>
            <a:ext cx="1464068" cy="1662660"/>
            <a:chOff x="158801" y="7979"/>
            <a:chExt cx="2018187" cy="2291944"/>
          </a:xfrm>
        </p:grpSpPr>
        <p:pic>
          <p:nvPicPr>
            <p:cNvPr id="21" name="图片 2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158801" y="7979"/>
              <a:ext cx="1433412" cy="1433412"/>
            </a:xfrm>
            <a:custGeom>
              <a:avLst/>
              <a:gdLst>
                <a:gd name="connsiteX0" fmla="*/ 841502 w 1683004"/>
                <a:gd name="connsiteY0" fmla="*/ 510988 h 1683004"/>
                <a:gd name="connsiteX1" fmla="*/ 510988 w 1683004"/>
                <a:gd name="connsiteY1" fmla="*/ 841502 h 1683004"/>
                <a:gd name="connsiteX2" fmla="*/ 841502 w 1683004"/>
                <a:gd name="connsiteY2" fmla="*/ 1172016 h 1683004"/>
                <a:gd name="connsiteX3" fmla="*/ 1172016 w 1683004"/>
                <a:gd name="connsiteY3" fmla="*/ 841502 h 1683004"/>
                <a:gd name="connsiteX4" fmla="*/ 841502 w 1683004"/>
                <a:gd name="connsiteY4" fmla="*/ 510988 h 1683004"/>
                <a:gd name="connsiteX5" fmla="*/ 0 w 1683004"/>
                <a:gd name="connsiteY5" fmla="*/ 0 h 1683004"/>
                <a:gd name="connsiteX6" fmla="*/ 1683004 w 1683004"/>
                <a:gd name="connsiteY6" fmla="*/ 0 h 1683004"/>
                <a:gd name="connsiteX7" fmla="*/ 1683004 w 1683004"/>
                <a:gd name="connsiteY7" fmla="*/ 1683004 h 1683004"/>
                <a:gd name="connsiteX8" fmla="*/ 0 w 1683004"/>
                <a:gd name="connsiteY8" fmla="*/ 1683004 h 1683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83004" h="1683004">
                  <a:moveTo>
                    <a:pt x="841502" y="510988"/>
                  </a:moveTo>
                  <a:cubicBezTo>
                    <a:pt x="658964" y="510988"/>
                    <a:pt x="510988" y="658964"/>
                    <a:pt x="510988" y="841502"/>
                  </a:cubicBezTo>
                  <a:cubicBezTo>
                    <a:pt x="510988" y="1024040"/>
                    <a:pt x="658964" y="1172016"/>
                    <a:pt x="841502" y="1172016"/>
                  </a:cubicBezTo>
                  <a:cubicBezTo>
                    <a:pt x="1024040" y="1172016"/>
                    <a:pt x="1172016" y="1024040"/>
                    <a:pt x="1172016" y="841502"/>
                  </a:cubicBezTo>
                  <a:cubicBezTo>
                    <a:pt x="1172016" y="658964"/>
                    <a:pt x="1024040" y="510988"/>
                    <a:pt x="841502" y="510988"/>
                  </a:cubicBezTo>
                  <a:close/>
                  <a:moveTo>
                    <a:pt x="0" y="0"/>
                  </a:moveTo>
                  <a:lnTo>
                    <a:pt x="1683004" y="0"/>
                  </a:lnTo>
                  <a:lnTo>
                    <a:pt x="1683004" y="1683004"/>
                  </a:lnTo>
                  <a:lnTo>
                    <a:pt x="0" y="1683004"/>
                  </a:lnTo>
                  <a:close/>
                </a:path>
              </a:pathLst>
            </a:custGeom>
          </p:spPr>
        </p:pic>
        <p:pic>
          <p:nvPicPr>
            <p:cNvPr id="22" name="图片 2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1007438" y="1130373"/>
              <a:ext cx="1169550" cy="1169550"/>
            </a:xfrm>
            <a:custGeom>
              <a:avLst/>
              <a:gdLst>
                <a:gd name="connsiteX0" fmla="*/ 841502 w 1683004"/>
                <a:gd name="connsiteY0" fmla="*/ 510988 h 1683004"/>
                <a:gd name="connsiteX1" fmla="*/ 510988 w 1683004"/>
                <a:gd name="connsiteY1" fmla="*/ 841502 h 1683004"/>
                <a:gd name="connsiteX2" fmla="*/ 841502 w 1683004"/>
                <a:gd name="connsiteY2" fmla="*/ 1172016 h 1683004"/>
                <a:gd name="connsiteX3" fmla="*/ 1172016 w 1683004"/>
                <a:gd name="connsiteY3" fmla="*/ 841502 h 1683004"/>
                <a:gd name="connsiteX4" fmla="*/ 841502 w 1683004"/>
                <a:gd name="connsiteY4" fmla="*/ 510988 h 1683004"/>
                <a:gd name="connsiteX5" fmla="*/ 0 w 1683004"/>
                <a:gd name="connsiteY5" fmla="*/ 0 h 1683004"/>
                <a:gd name="connsiteX6" fmla="*/ 1683004 w 1683004"/>
                <a:gd name="connsiteY6" fmla="*/ 0 h 1683004"/>
                <a:gd name="connsiteX7" fmla="*/ 1683004 w 1683004"/>
                <a:gd name="connsiteY7" fmla="*/ 1683004 h 1683004"/>
                <a:gd name="connsiteX8" fmla="*/ 0 w 1683004"/>
                <a:gd name="connsiteY8" fmla="*/ 1683004 h 1683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83004" h="1683004">
                  <a:moveTo>
                    <a:pt x="841502" y="510988"/>
                  </a:moveTo>
                  <a:cubicBezTo>
                    <a:pt x="658964" y="510988"/>
                    <a:pt x="510988" y="658964"/>
                    <a:pt x="510988" y="841502"/>
                  </a:cubicBezTo>
                  <a:cubicBezTo>
                    <a:pt x="510988" y="1024040"/>
                    <a:pt x="658964" y="1172016"/>
                    <a:pt x="841502" y="1172016"/>
                  </a:cubicBezTo>
                  <a:cubicBezTo>
                    <a:pt x="1024040" y="1172016"/>
                    <a:pt x="1172016" y="1024040"/>
                    <a:pt x="1172016" y="841502"/>
                  </a:cubicBezTo>
                  <a:cubicBezTo>
                    <a:pt x="1172016" y="658964"/>
                    <a:pt x="1024040" y="510988"/>
                    <a:pt x="841502" y="510988"/>
                  </a:cubicBezTo>
                  <a:close/>
                  <a:moveTo>
                    <a:pt x="0" y="0"/>
                  </a:moveTo>
                  <a:lnTo>
                    <a:pt x="1683004" y="0"/>
                  </a:lnTo>
                  <a:lnTo>
                    <a:pt x="1683004" y="1683004"/>
                  </a:lnTo>
                  <a:lnTo>
                    <a:pt x="0" y="1683004"/>
                  </a:lnTo>
                  <a:close/>
                </a:path>
              </a:pathLst>
            </a:custGeom>
          </p:spPr>
        </p:pic>
      </p:grp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9B88EB9E-F45F-AB37-C548-10706ED97F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1.Run our program in </a:t>
            </a:r>
            <a:r>
              <a:rPr lang="en-US" altLang="zh-CN" dirty="0" err="1"/>
              <a:t>linux</a:t>
            </a:r>
            <a:r>
              <a:rPr lang="en-US" altLang="zh-CN" dirty="0"/>
              <a:t> on ROS(maybe change a camera)</a:t>
            </a:r>
          </a:p>
          <a:p>
            <a:r>
              <a:rPr lang="en-US" altLang="zh-CN" dirty="0"/>
              <a:t>2. Make the loop statement logic clearer</a:t>
            </a:r>
          </a:p>
          <a:p>
            <a:r>
              <a:rPr lang="en-US" altLang="zh-CN" dirty="0"/>
              <a:t>3.Using PID to control our robot better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8064" y="2147375"/>
            <a:ext cx="7700340" cy="4196408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899684" y="2648297"/>
            <a:ext cx="1156822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dirty="0">
                <a:solidFill>
                  <a:srgbClr val="93B0C1"/>
                </a:solidFill>
                <a:latin typeface="方正准圆_GBK" panose="03000509000000000000" pitchFamily="65" charset="-122"/>
                <a:ea typeface="方正准圆_GBK" panose="03000509000000000000" pitchFamily="65" charset="-122"/>
                <a:sym typeface="方正准圆_GBK" panose="03000509000000000000" pitchFamily="65" charset="-122"/>
              </a:rPr>
              <a:t>THANKS FOR WATCHING</a:t>
            </a:r>
            <a:endParaRPr lang="zh-CN" altLang="en-US" sz="6000" dirty="0">
              <a:solidFill>
                <a:srgbClr val="93B0C1"/>
              </a:solidFill>
              <a:latin typeface="方正准圆_GBK" panose="03000509000000000000" pitchFamily="65" charset="-122"/>
              <a:ea typeface="方正准圆_GBK" panose="03000509000000000000" pitchFamily="65" charset="-122"/>
              <a:sym typeface="方正准圆_GBK" panose="03000509000000000000" pitchFamily="65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 2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428"/>
          <a:stretch>
            <a:fillRect/>
          </a:stretch>
        </p:blipFill>
        <p:spPr>
          <a:xfrm>
            <a:off x="212286" y="357809"/>
            <a:ext cx="3810807" cy="3309826"/>
          </a:xfrm>
          <a:custGeom>
            <a:avLst/>
            <a:gdLst>
              <a:gd name="connsiteX0" fmla="*/ 0 w 3810807"/>
              <a:gd name="connsiteY0" fmla="*/ 0 h 3309826"/>
              <a:gd name="connsiteX1" fmla="*/ 3810807 w 3810807"/>
              <a:gd name="connsiteY1" fmla="*/ 0 h 3309826"/>
              <a:gd name="connsiteX2" fmla="*/ 3810807 w 3810807"/>
              <a:gd name="connsiteY2" fmla="*/ 2095695 h 3309826"/>
              <a:gd name="connsiteX3" fmla="*/ 3800757 w 3810807"/>
              <a:gd name="connsiteY3" fmla="*/ 2095695 h 3309826"/>
              <a:gd name="connsiteX4" fmla="*/ 3800757 w 3810807"/>
              <a:gd name="connsiteY4" fmla="*/ 3309826 h 3309826"/>
              <a:gd name="connsiteX5" fmla="*/ 0 w 3810807"/>
              <a:gd name="connsiteY5" fmla="*/ 3309826 h 3309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10807" h="3309826">
                <a:moveTo>
                  <a:pt x="0" y="0"/>
                </a:moveTo>
                <a:lnTo>
                  <a:pt x="3810807" y="0"/>
                </a:lnTo>
                <a:lnTo>
                  <a:pt x="3810807" y="2095695"/>
                </a:lnTo>
                <a:lnTo>
                  <a:pt x="3800757" y="2095695"/>
                </a:lnTo>
                <a:lnTo>
                  <a:pt x="3800757" y="3309826"/>
                </a:lnTo>
                <a:lnTo>
                  <a:pt x="0" y="3309826"/>
                </a:lnTo>
                <a:close/>
              </a:path>
            </a:pathLst>
          </a:custGeom>
        </p:spPr>
      </p:pic>
      <p:sp>
        <p:nvSpPr>
          <p:cNvPr id="11" name="文本框 10"/>
          <p:cNvSpPr txBox="1"/>
          <p:nvPr/>
        </p:nvSpPr>
        <p:spPr>
          <a:xfrm>
            <a:off x="770890" y="1559560"/>
            <a:ext cx="223012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6000">
                <a:solidFill>
                  <a:srgbClr val="93B0C1"/>
                </a:solidFill>
                <a:latin typeface="方正准圆_GBK" panose="03000509000000000000" pitchFamily="65" charset="-122"/>
                <a:ea typeface="方正准圆_GBK" panose="03000509000000000000" pitchFamily="65" charset="-122"/>
              </a:defRPr>
            </a:lvl1pPr>
          </a:lstStyle>
          <a:p>
            <a:r>
              <a:rPr lang="en-US" altLang="zh-CN" sz="3600" dirty="0">
                <a:sym typeface="方正准圆_GBK" panose="03000509000000000000" pitchFamily="65" charset="-122"/>
              </a:rPr>
              <a:t>CONTENTS</a:t>
            </a:r>
            <a:endParaRPr lang="zh-CN" altLang="en-US" sz="3600" dirty="0">
              <a:sym typeface="方正准圆_GBK" panose="03000509000000000000" pitchFamily="65" charset="-122"/>
            </a:endParaRPr>
          </a:p>
        </p:txBody>
      </p:sp>
      <p:pic>
        <p:nvPicPr>
          <p:cNvPr id="16" name="图片 1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6933" y="3154149"/>
            <a:ext cx="770148" cy="77014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3118" y="4116536"/>
            <a:ext cx="770148" cy="770148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3118" y="1608598"/>
            <a:ext cx="770148" cy="770148"/>
          </a:xfrm>
          <a:prstGeom prst="rect">
            <a:avLst/>
          </a:prstGeom>
        </p:spPr>
      </p:pic>
      <p:sp>
        <p:nvSpPr>
          <p:cNvPr id="21" name="TextBox 77"/>
          <p:cNvSpPr txBox="1"/>
          <p:nvPr>
            <p:custDataLst>
              <p:tags r:id="rId4"/>
            </p:custDataLst>
          </p:nvPr>
        </p:nvSpPr>
        <p:spPr>
          <a:xfrm>
            <a:off x="4959936" y="3297585"/>
            <a:ext cx="641794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540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22000">
                      <a:srgbClr val="4FA8DB"/>
                    </a:gs>
                    <a:gs pos="83000">
                      <a:srgbClr val="4DAFE8"/>
                    </a:gs>
                    <a:gs pos="100000">
                      <a:srgbClr val="1B4DAB"/>
                    </a:gs>
                  </a:gsLst>
                  <a:lin ang="5400000" scaled="1"/>
                </a:gradFill>
                <a:latin typeface="方正准圆_GBK" panose="03000509000000000000" pitchFamily="65" charset="-122"/>
                <a:ea typeface="方正准圆_GBK" panose="03000509000000000000" pitchFamily="65" charset="-122"/>
              </a:defRPr>
            </a:lvl1pPr>
          </a:lstStyle>
          <a:p>
            <a:r>
              <a:rPr lang="en-US" altLang="zh-CN" sz="3200" dirty="0">
                <a:solidFill>
                  <a:srgbClr val="93B0C1"/>
                </a:solidFill>
                <a:sym typeface="方正准圆_GBK" panose="03000509000000000000" pitchFamily="65" charset="-122"/>
              </a:rPr>
              <a:t>Control Wheel by a  Joystick</a:t>
            </a:r>
          </a:p>
        </p:txBody>
      </p:sp>
      <p:sp>
        <p:nvSpPr>
          <p:cNvPr id="23" name="TextBox 83"/>
          <p:cNvSpPr txBox="1"/>
          <p:nvPr>
            <p:custDataLst>
              <p:tags r:id="rId5"/>
            </p:custDataLst>
          </p:nvPr>
        </p:nvSpPr>
        <p:spPr>
          <a:xfrm>
            <a:off x="4955069" y="1313263"/>
            <a:ext cx="700214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540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22000">
                      <a:srgbClr val="4FA8DB"/>
                    </a:gs>
                    <a:gs pos="83000">
                      <a:srgbClr val="4DAFE8"/>
                    </a:gs>
                    <a:gs pos="100000">
                      <a:srgbClr val="1B4DAB"/>
                    </a:gs>
                  </a:gsLst>
                  <a:lin ang="5400000" scaled="1"/>
                </a:gradFill>
                <a:latin typeface="方正准圆_GBK" panose="03000509000000000000" pitchFamily="65" charset="-122"/>
                <a:ea typeface="方正准圆_GBK" panose="03000509000000000000" pitchFamily="65" charset="-122"/>
              </a:defRPr>
            </a:lvl1pPr>
          </a:lstStyle>
          <a:p>
            <a:pPr algn="l"/>
            <a:r>
              <a:rPr lang="en-US" altLang="zh-CN" sz="3200" dirty="0">
                <a:solidFill>
                  <a:srgbClr val="93B0C1"/>
                </a:solidFill>
                <a:cs typeface="+mj-lt"/>
                <a:sym typeface="方正准圆_GBK" panose="03000509000000000000" pitchFamily="65" charset="-122"/>
              </a:rPr>
              <a:t>Kinematic model solving and analysis of the Mecanum wheel system</a:t>
            </a:r>
          </a:p>
        </p:txBody>
      </p:sp>
      <p:sp>
        <p:nvSpPr>
          <p:cNvPr id="25" name="文本框 24"/>
          <p:cNvSpPr txBox="1"/>
          <p:nvPr>
            <p:custDataLst>
              <p:tags r:id="rId6"/>
            </p:custDataLst>
          </p:nvPr>
        </p:nvSpPr>
        <p:spPr>
          <a:xfrm>
            <a:off x="4131049" y="1725258"/>
            <a:ext cx="823856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540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22000">
                      <a:srgbClr val="4FA8DB"/>
                    </a:gs>
                    <a:gs pos="83000">
                      <a:srgbClr val="4DAFE8"/>
                    </a:gs>
                    <a:gs pos="100000">
                      <a:srgbClr val="1B4DAB"/>
                    </a:gs>
                  </a:gsLst>
                  <a:lin ang="5400000" scaled="1"/>
                </a:gradFill>
                <a:latin typeface="方正准圆_GBK" panose="03000509000000000000" pitchFamily="65" charset="-122"/>
                <a:ea typeface="方正准圆_GBK" panose="03000509000000000000" pitchFamily="65" charset="-122"/>
              </a:defRPr>
            </a:lvl1pPr>
          </a:lstStyle>
          <a:p>
            <a:r>
              <a:rPr lang="en-US" altLang="zh-CN" sz="3200" dirty="0">
                <a:solidFill>
                  <a:srgbClr val="99B4C4"/>
                </a:solidFill>
                <a:sym typeface="方正准圆_GBK" panose="03000509000000000000" pitchFamily="65" charset="-122"/>
              </a:rPr>
              <a:t>01</a:t>
            </a:r>
            <a:endParaRPr lang="zh-CN" altLang="en-US" sz="3200" dirty="0">
              <a:solidFill>
                <a:srgbClr val="99B4C4"/>
              </a:solidFill>
              <a:sym typeface="方正准圆_GBK" panose="03000509000000000000" pitchFamily="65" charset="-122"/>
            </a:endParaRPr>
          </a:p>
        </p:txBody>
      </p:sp>
      <p:sp>
        <p:nvSpPr>
          <p:cNvPr id="28" name="文本框 27"/>
          <p:cNvSpPr txBox="1"/>
          <p:nvPr>
            <p:custDataLst>
              <p:tags r:id="rId7"/>
            </p:custDataLst>
          </p:nvPr>
        </p:nvSpPr>
        <p:spPr>
          <a:xfrm>
            <a:off x="4103672" y="4224158"/>
            <a:ext cx="669409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540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22000">
                      <a:srgbClr val="4FA8DB"/>
                    </a:gs>
                    <a:gs pos="83000">
                      <a:srgbClr val="4DAFE8"/>
                    </a:gs>
                    <a:gs pos="100000">
                      <a:srgbClr val="1B4DAB"/>
                    </a:gs>
                  </a:gsLst>
                  <a:lin ang="5400000" scaled="1"/>
                </a:gradFill>
                <a:latin typeface="方正准圆_GBK" panose="03000509000000000000" pitchFamily="65" charset="-122"/>
                <a:ea typeface="方正准圆_GBK" panose="03000509000000000000" pitchFamily="65" charset="-122"/>
              </a:defRPr>
            </a:lvl1pPr>
          </a:lstStyle>
          <a:p>
            <a:r>
              <a:rPr lang="en-US" altLang="zh-CN" sz="3200" dirty="0">
                <a:solidFill>
                  <a:srgbClr val="99B4C4"/>
                </a:solidFill>
                <a:sym typeface="方正准圆_GBK" panose="03000509000000000000" pitchFamily="65" charset="-122"/>
              </a:rPr>
              <a:t>03</a:t>
            </a:r>
            <a:endParaRPr lang="zh-CN" altLang="en-US" sz="3200" dirty="0">
              <a:solidFill>
                <a:srgbClr val="99B4C4"/>
              </a:solidFill>
              <a:sym typeface="方正准圆_GBK" panose="03000509000000000000" pitchFamily="65" charset="-122"/>
            </a:endParaRPr>
          </a:p>
        </p:txBody>
      </p:sp>
      <p:sp>
        <p:nvSpPr>
          <p:cNvPr id="29" name="文本框 28"/>
          <p:cNvSpPr txBox="1"/>
          <p:nvPr>
            <p:custDataLst>
              <p:tags r:id="rId8"/>
            </p:custDataLst>
          </p:nvPr>
        </p:nvSpPr>
        <p:spPr>
          <a:xfrm>
            <a:off x="4131049" y="3295000"/>
            <a:ext cx="664591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540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22000">
                      <a:srgbClr val="4FA8DB"/>
                    </a:gs>
                    <a:gs pos="83000">
                      <a:srgbClr val="4DAFE8"/>
                    </a:gs>
                    <a:gs pos="100000">
                      <a:srgbClr val="1B4DAB"/>
                    </a:gs>
                  </a:gsLst>
                  <a:lin ang="5400000" scaled="1"/>
                </a:gradFill>
                <a:latin typeface="方正准圆_GBK" panose="03000509000000000000" pitchFamily="65" charset="-122"/>
                <a:ea typeface="方正准圆_GBK" panose="03000509000000000000" pitchFamily="65" charset="-122"/>
              </a:defRPr>
            </a:lvl1pPr>
          </a:lstStyle>
          <a:p>
            <a:r>
              <a:rPr lang="en-US" altLang="zh-CN" sz="3200" dirty="0">
                <a:solidFill>
                  <a:srgbClr val="99B4C4"/>
                </a:solidFill>
                <a:sym typeface="方正准圆_GBK" panose="03000509000000000000" pitchFamily="65" charset="-122"/>
              </a:rPr>
              <a:t>02</a:t>
            </a:r>
            <a:endParaRPr lang="zh-CN" altLang="en-US" sz="3200" dirty="0">
              <a:solidFill>
                <a:srgbClr val="99B4C4"/>
              </a:solidFill>
              <a:sym typeface="方正准圆_GBK" panose="03000509000000000000" pitchFamily="65" charset="-122"/>
            </a:endParaRPr>
          </a:p>
        </p:txBody>
      </p:sp>
      <p:pic>
        <p:nvPicPr>
          <p:cNvPr id="35" name="图片 34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939027" y="4136643"/>
            <a:ext cx="1433412" cy="1433412"/>
          </a:xfrm>
          <a:custGeom>
            <a:avLst/>
            <a:gdLst>
              <a:gd name="connsiteX0" fmla="*/ 841502 w 1683004"/>
              <a:gd name="connsiteY0" fmla="*/ 510988 h 1683004"/>
              <a:gd name="connsiteX1" fmla="*/ 510988 w 1683004"/>
              <a:gd name="connsiteY1" fmla="*/ 841502 h 1683004"/>
              <a:gd name="connsiteX2" fmla="*/ 841502 w 1683004"/>
              <a:gd name="connsiteY2" fmla="*/ 1172016 h 1683004"/>
              <a:gd name="connsiteX3" fmla="*/ 1172016 w 1683004"/>
              <a:gd name="connsiteY3" fmla="*/ 841502 h 1683004"/>
              <a:gd name="connsiteX4" fmla="*/ 841502 w 1683004"/>
              <a:gd name="connsiteY4" fmla="*/ 510988 h 1683004"/>
              <a:gd name="connsiteX5" fmla="*/ 0 w 1683004"/>
              <a:gd name="connsiteY5" fmla="*/ 0 h 1683004"/>
              <a:gd name="connsiteX6" fmla="*/ 1683004 w 1683004"/>
              <a:gd name="connsiteY6" fmla="*/ 0 h 1683004"/>
              <a:gd name="connsiteX7" fmla="*/ 1683004 w 1683004"/>
              <a:gd name="connsiteY7" fmla="*/ 1683004 h 1683004"/>
              <a:gd name="connsiteX8" fmla="*/ 0 w 1683004"/>
              <a:gd name="connsiteY8" fmla="*/ 1683004 h 1683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83004" h="1683004">
                <a:moveTo>
                  <a:pt x="841502" y="510988"/>
                </a:moveTo>
                <a:cubicBezTo>
                  <a:pt x="658964" y="510988"/>
                  <a:pt x="510988" y="658964"/>
                  <a:pt x="510988" y="841502"/>
                </a:cubicBezTo>
                <a:cubicBezTo>
                  <a:pt x="510988" y="1024040"/>
                  <a:pt x="658964" y="1172016"/>
                  <a:pt x="841502" y="1172016"/>
                </a:cubicBezTo>
                <a:cubicBezTo>
                  <a:pt x="1024040" y="1172016"/>
                  <a:pt x="1172016" y="1024040"/>
                  <a:pt x="1172016" y="841502"/>
                </a:cubicBezTo>
                <a:cubicBezTo>
                  <a:pt x="1172016" y="658964"/>
                  <a:pt x="1024040" y="510988"/>
                  <a:pt x="841502" y="510988"/>
                </a:cubicBezTo>
                <a:close/>
                <a:moveTo>
                  <a:pt x="0" y="0"/>
                </a:moveTo>
                <a:lnTo>
                  <a:pt x="1683004" y="0"/>
                </a:lnTo>
                <a:lnTo>
                  <a:pt x="1683004" y="1683004"/>
                </a:lnTo>
                <a:lnTo>
                  <a:pt x="0" y="1683004"/>
                </a:lnTo>
                <a:close/>
              </a:path>
            </a:pathLst>
          </a:custGeom>
        </p:spPr>
      </p:pic>
      <p:pic>
        <p:nvPicPr>
          <p:cNvPr id="36" name="图片 3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787664" y="5259037"/>
            <a:ext cx="1169550" cy="1169550"/>
          </a:xfrm>
          <a:custGeom>
            <a:avLst/>
            <a:gdLst>
              <a:gd name="connsiteX0" fmla="*/ 841502 w 1683004"/>
              <a:gd name="connsiteY0" fmla="*/ 510988 h 1683004"/>
              <a:gd name="connsiteX1" fmla="*/ 510988 w 1683004"/>
              <a:gd name="connsiteY1" fmla="*/ 841502 h 1683004"/>
              <a:gd name="connsiteX2" fmla="*/ 841502 w 1683004"/>
              <a:gd name="connsiteY2" fmla="*/ 1172016 h 1683004"/>
              <a:gd name="connsiteX3" fmla="*/ 1172016 w 1683004"/>
              <a:gd name="connsiteY3" fmla="*/ 841502 h 1683004"/>
              <a:gd name="connsiteX4" fmla="*/ 841502 w 1683004"/>
              <a:gd name="connsiteY4" fmla="*/ 510988 h 1683004"/>
              <a:gd name="connsiteX5" fmla="*/ 0 w 1683004"/>
              <a:gd name="connsiteY5" fmla="*/ 0 h 1683004"/>
              <a:gd name="connsiteX6" fmla="*/ 1683004 w 1683004"/>
              <a:gd name="connsiteY6" fmla="*/ 0 h 1683004"/>
              <a:gd name="connsiteX7" fmla="*/ 1683004 w 1683004"/>
              <a:gd name="connsiteY7" fmla="*/ 1683004 h 1683004"/>
              <a:gd name="connsiteX8" fmla="*/ 0 w 1683004"/>
              <a:gd name="connsiteY8" fmla="*/ 1683004 h 1683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83004" h="1683004">
                <a:moveTo>
                  <a:pt x="841502" y="510988"/>
                </a:moveTo>
                <a:cubicBezTo>
                  <a:pt x="658964" y="510988"/>
                  <a:pt x="510988" y="658964"/>
                  <a:pt x="510988" y="841502"/>
                </a:cubicBezTo>
                <a:cubicBezTo>
                  <a:pt x="510988" y="1024040"/>
                  <a:pt x="658964" y="1172016"/>
                  <a:pt x="841502" y="1172016"/>
                </a:cubicBezTo>
                <a:cubicBezTo>
                  <a:pt x="1024040" y="1172016"/>
                  <a:pt x="1172016" y="1024040"/>
                  <a:pt x="1172016" y="841502"/>
                </a:cubicBezTo>
                <a:cubicBezTo>
                  <a:pt x="1172016" y="658964"/>
                  <a:pt x="1024040" y="510988"/>
                  <a:pt x="841502" y="510988"/>
                </a:cubicBezTo>
                <a:close/>
                <a:moveTo>
                  <a:pt x="0" y="0"/>
                </a:moveTo>
                <a:lnTo>
                  <a:pt x="1683004" y="0"/>
                </a:lnTo>
                <a:lnTo>
                  <a:pt x="1683004" y="1683004"/>
                </a:lnTo>
                <a:lnTo>
                  <a:pt x="0" y="1683004"/>
                </a:lnTo>
                <a:close/>
              </a:path>
            </a:pathLst>
          </a:custGeom>
        </p:spPr>
      </p:pic>
      <p:pic>
        <p:nvPicPr>
          <p:cNvPr id="37" name="图片 36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131970" y="5948616"/>
            <a:ext cx="837452" cy="837452"/>
          </a:xfrm>
          <a:custGeom>
            <a:avLst/>
            <a:gdLst>
              <a:gd name="connsiteX0" fmla="*/ 841502 w 1683004"/>
              <a:gd name="connsiteY0" fmla="*/ 510988 h 1683004"/>
              <a:gd name="connsiteX1" fmla="*/ 510988 w 1683004"/>
              <a:gd name="connsiteY1" fmla="*/ 841502 h 1683004"/>
              <a:gd name="connsiteX2" fmla="*/ 841502 w 1683004"/>
              <a:gd name="connsiteY2" fmla="*/ 1172016 h 1683004"/>
              <a:gd name="connsiteX3" fmla="*/ 1172016 w 1683004"/>
              <a:gd name="connsiteY3" fmla="*/ 841502 h 1683004"/>
              <a:gd name="connsiteX4" fmla="*/ 841502 w 1683004"/>
              <a:gd name="connsiteY4" fmla="*/ 510988 h 1683004"/>
              <a:gd name="connsiteX5" fmla="*/ 0 w 1683004"/>
              <a:gd name="connsiteY5" fmla="*/ 0 h 1683004"/>
              <a:gd name="connsiteX6" fmla="*/ 1683004 w 1683004"/>
              <a:gd name="connsiteY6" fmla="*/ 0 h 1683004"/>
              <a:gd name="connsiteX7" fmla="*/ 1683004 w 1683004"/>
              <a:gd name="connsiteY7" fmla="*/ 1683004 h 1683004"/>
              <a:gd name="connsiteX8" fmla="*/ 0 w 1683004"/>
              <a:gd name="connsiteY8" fmla="*/ 1683004 h 1683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83004" h="1683004">
                <a:moveTo>
                  <a:pt x="841502" y="510988"/>
                </a:moveTo>
                <a:cubicBezTo>
                  <a:pt x="658964" y="510988"/>
                  <a:pt x="510988" y="658964"/>
                  <a:pt x="510988" y="841502"/>
                </a:cubicBezTo>
                <a:cubicBezTo>
                  <a:pt x="510988" y="1024040"/>
                  <a:pt x="658964" y="1172016"/>
                  <a:pt x="841502" y="1172016"/>
                </a:cubicBezTo>
                <a:cubicBezTo>
                  <a:pt x="1024040" y="1172016"/>
                  <a:pt x="1172016" y="1024040"/>
                  <a:pt x="1172016" y="841502"/>
                </a:cubicBezTo>
                <a:cubicBezTo>
                  <a:pt x="1172016" y="658964"/>
                  <a:pt x="1024040" y="510988"/>
                  <a:pt x="841502" y="510988"/>
                </a:cubicBezTo>
                <a:close/>
                <a:moveTo>
                  <a:pt x="0" y="0"/>
                </a:moveTo>
                <a:lnTo>
                  <a:pt x="1683004" y="0"/>
                </a:lnTo>
                <a:lnTo>
                  <a:pt x="1683004" y="1683004"/>
                </a:lnTo>
                <a:lnTo>
                  <a:pt x="0" y="1683004"/>
                </a:lnTo>
                <a:close/>
              </a:path>
            </a:pathLst>
          </a:custGeom>
        </p:spPr>
      </p:pic>
      <p:sp>
        <p:nvSpPr>
          <p:cNvPr id="38" name="椭圆 37"/>
          <p:cNvSpPr/>
          <p:nvPr/>
        </p:nvSpPr>
        <p:spPr>
          <a:xfrm>
            <a:off x="10354899" y="4552515"/>
            <a:ext cx="601668" cy="601668"/>
          </a:xfrm>
          <a:prstGeom prst="ellipse">
            <a:avLst/>
          </a:prstGeom>
          <a:noFill/>
          <a:ln w="25400">
            <a:solidFill>
              <a:srgbClr val="B6C3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11129234" y="5595871"/>
            <a:ext cx="495882" cy="495882"/>
          </a:xfrm>
          <a:prstGeom prst="ellipse">
            <a:avLst/>
          </a:prstGeom>
          <a:noFill/>
          <a:ln w="25400">
            <a:solidFill>
              <a:srgbClr val="B6C3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10365669" y="6185333"/>
            <a:ext cx="348108" cy="348108"/>
          </a:xfrm>
          <a:prstGeom prst="ellipse">
            <a:avLst/>
          </a:prstGeom>
          <a:noFill/>
          <a:ln w="25400">
            <a:solidFill>
              <a:srgbClr val="B6C3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71F24CA-DCF4-67E2-971E-F2CE7259215D}"/>
              </a:ext>
            </a:extLst>
          </p:cNvPr>
          <p:cNvSpPr txBox="1"/>
          <p:nvPr/>
        </p:nvSpPr>
        <p:spPr>
          <a:xfrm>
            <a:off x="5033234" y="4209222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600" dirty="0">
                <a:solidFill>
                  <a:srgbClr val="93B0C1"/>
                </a:solidFill>
                <a:ea typeface="方正准圆_GBK" panose="03000509000000000000"/>
                <a:sym typeface="方正准圆_GBK" panose="03000509000000000000" pitchFamily="65" charset="-122"/>
              </a:rPr>
              <a:t>Navigation to target goal</a:t>
            </a:r>
            <a:endParaRPr lang="zh-CN" altLang="en-US" sz="3600" dirty="0">
              <a:solidFill>
                <a:srgbClr val="93B0C1"/>
              </a:solidFill>
              <a:ea typeface="方正准圆_GBK" panose="03000509000000000000"/>
              <a:sym typeface="方正准圆_GBK" panose="03000509000000000000" pitchFamily="65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428"/>
          <a:stretch>
            <a:fillRect/>
          </a:stretch>
        </p:blipFill>
        <p:spPr>
          <a:xfrm>
            <a:off x="578046" y="1412886"/>
            <a:ext cx="3810807" cy="3309826"/>
          </a:xfrm>
          <a:custGeom>
            <a:avLst/>
            <a:gdLst>
              <a:gd name="connsiteX0" fmla="*/ 0 w 3810807"/>
              <a:gd name="connsiteY0" fmla="*/ 0 h 3309826"/>
              <a:gd name="connsiteX1" fmla="*/ 3810807 w 3810807"/>
              <a:gd name="connsiteY1" fmla="*/ 0 h 3309826"/>
              <a:gd name="connsiteX2" fmla="*/ 3810807 w 3810807"/>
              <a:gd name="connsiteY2" fmla="*/ 2095695 h 3309826"/>
              <a:gd name="connsiteX3" fmla="*/ 3800757 w 3810807"/>
              <a:gd name="connsiteY3" fmla="*/ 2095695 h 3309826"/>
              <a:gd name="connsiteX4" fmla="*/ 3800757 w 3810807"/>
              <a:gd name="connsiteY4" fmla="*/ 3309826 h 3309826"/>
              <a:gd name="connsiteX5" fmla="*/ 0 w 3810807"/>
              <a:gd name="connsiteY5" fmla="*/ 3309826 h 3309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10807" h="3309826">
                <a:moveTo>
                  <a:pt x="0" y="0"/>
                </a:moveTo>
                <a:lnTo>
                  <a:pt x="3810807" y="0"/>
                </a:lnTo>
                <a:lnTo>
                  <a:pt x="3810807" y="2095695"/>
                </a:lnTo>
                <a:lnTo>
                  <a:pt x="3800757" y="2095695"/>
                </a:lnTo>
                <a:lnTo>
                  <a:pt x="3800757" y="3309826"/>
                </a:lnTo>
                <a:lnTo>
                  <a:pt x="0" y="3309826"/>
                </a:lnTo>
                <a:close/>
              </a:path>
            </a:pathLst>
          </a:cu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939027" y="4136643"/>
            <a:ext cx="1433412" cy="1433412"/>
          </a:xfrm>
          <a:custGeom>
            <a:avLst/>
            <a:gdLst>
              <a:gd name="connsiteX0" fmla="*/ 841502 w 1683004"/>
              <a:gd name="connsiteY0" fmla="*/ 510988 h 1683004"/>
              <a:gd name="connsiteX1" fmla="*/ 510988 w 1683004"/>
              <a:gd name="connsiteY1" fmla="*/ 841502 h 1683004"/>
              <a:gd name="connsiteX2" fmla="*/ 841502 w 1683004"/>
              <a:gd name="connsiteY2" fmla="*/ 1172016 h 1683004"/>
              <a:gd name="connsiteX3" fmla="*/ 1172016 w 1683004"/>
              <a:gd name="connsiteY3" fmla="*/ 841502 h 1683004"/>
              <a:gd name="connsiteX4" fmla="*/ 841502 w 1683004"/>
              <a:gd name="connsiteY4" fmla="*/ 510988 h 1683004"/>
              <a:gd name="connsiteX5" fmla="*/ 0 w 1683004"/>
              <a:gd name="connsiteY5" fmla="*/ 0 h 1683004"/>
              <a:gd name="connsiteX6" fmla="*/ 1683004 w 1683004"/>
              <a:gd name="connsiteY6" fmla="*/ 0 h 1683004"/>
              <a:gd name="connsiteX7" fmla="*/ 1683004 w 1683004"/>
              <a:gd name="connsiteY7" fmla="*/ 1683004 h 1683004"/>
              <a:gd name="connsiteX8" fmla="*/ 0 w 1683004"/>
              <a:gd name="connsiteY8" fmla="*/ 1683004 h 1683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83004" h="1683004">
                <a:moveTo>
                  <a:pt x="841502" y="510988"/>
                </a:moveTo>
                <a:cubicBezTo>
                  <a:pt x="658964" y="510988"/>
                  <a:pt x="510988" y="658964"/>
                  <a:pt x="510988" y="841502"/>
                </a:cubicBezTo>
                <a:cubicBezTo>
                  <a:pt x="510988" y="1024040"/>
                  <a:pt x="658964" y="1172016"/>
                  <a:pt x="841502" y="1172016"/>
                </a:cubicBezTo>
                <a:cubicBezTo>
                  <a:pt x="1024040" y="1172016"/>
                  <a:pt x="1172016" y="1024040"/>
                  <a:pt x="1172016" y="841502"/>
                </a:cubicBezTo>
                <a:cubicBezTo>
                  <a:pt x="1172016" y="658964"/>
                  <a:pt x="1024040" y="510988"/>
                  <a:pt x="841502" y="510988"/>
                </a:cubicBezTo>
                <a:close/>
                <a:moveTo>
                  <a:pt x="0" y="0"/>
                </a:moveTo>
                <a:lnTo>
                  <a:pt x="1683004" y="0"/>
                </a:lnTo>
                <a:lnTo>
                  <a:pt x="1683004" y="1683004"/>
                </a:lnTo>
                <a:lnTo>
                  <a:pt x="0" y="1683004"/>
                </a:lnTo>
                <a:close/>
              </a:path>
            </a:pathLst>
          </a:cu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787664" y="5259037"/>
            <a:ext cx="1169550" cy="1169550"/>
          </a:xfrm>
          <a:custGeom>
            <a:avLst/>
            <a:gdLst>
              <a:gd name="connsiteX0" fmla="*/ 841502 w 1683004"/>
              <a:gd name="connsiteY0" fmla="*/ 510988 h 1683004"/>
              <a:gd name="connsiteX1" fmla="*/ 510988 w 1683004"/>
              <a:gd name="connsiteY1" fmla="*/ 841502 h 1683004"/>
              <a:gd name="connsiteX2" fmla="*/ 841502 w 1683004"/>
              <a:gd name="connsiteY2" fmla="*/ 1172016 h 1683004"/>
              <a:gd name="connsiteX3" fmla="*/ 1172016 w 1683004"/>
              <a:gd name="connsiteY3" fmla="*/ 841502 h 1683004"/>
              <a:gd name="connsiteX4" fmla="*/ 841502 w 1683004"/>
              <a:gd name="connsiteY4" fmla="*/ 510988 h 1683004"/>
              <a:gd name="connsiteX5" fmla="*/ 0 w 1683004"/>
              <a:gd name="connsiteY5" fmla="*/ 0 h 1683004"/>
              <a:gd name="connsiteX6" fmla="*/ 1683004 w 1683004"/>
              <a:gd name="connsiteY6" fmla="*/ 0 h 1683004"/>
              <a:gd name="connsiteX7" fmla="*/ 1683004 w 1683004"/>
              <a:gd name="connsiteY7" fmla="*/ 1683004 h 1683004"/>
              <a:gd name="connsiteX8" fmla="*/ 0 w 1683004"/>
              <a:gd name="connsiteY8" fmla="*/ 1683004 h 1683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83004" h="1683004">
                <a:moveTo>
                  <a:pt x="841502" y="510988"/>
                </a:moveTo>
                <a:cubicBezTo>
                  <a:pt x="658964" y="510988"/>
                  <a:pt x="510988" y="658964"/>
                  <a:pt x="510988" y="841502"/>
                </a:cubicBezTo>
                <a:cubicBezTo>
                  <a:pt x="510988" y="1024040"/>
                  <a:pt x="658964" y="1172016"/>
                  <a:pt x="841502" y="1172016"/>
                </a:cubicBezTo>
                <a:cubicBezTo>
                  <a:pt x="1024040" y="1172016"/>
                  <a:pt x="1172016" y="1024040"/>
                  <a:pt x="1172016" y="841502"/>
                </a:cubicBezTo>
                <a:cubicBezTo>
                  <a:pt x="1172016" y="658964"/>
                  <a:pt x="1024040" y="510988"/>
                  <a:pt x="841502" y="510988"/>
                </a:cubicBezTo>
                <a:close/>
                <a:moveTo>
                  <a:pt x="0" y="0"/>
                </a:moveTo>
                <a:lnTo>
                  <a:pt x="1683004" y="0"/>
                </a:lnTo>
                <a:lnTo>
                  <a:pt x="1683004" y="1683004"/>
                </a:lnTo>
                <a:lnTo>
                  <a:pt x="0" y="1683004"/>
                </a:lnTo>
                <a:close/>
              </a:path>
            </a:pathLst>
          </a:cu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131970" y="5948616"/>
            <a:ext cx="837452" cy="837452"/>
          </a:xfrm>
          <a:custGeom>
            <a:avLst/>
            <a:gdLst>
              <a:gd name="connsiteX0" fmla="*/ 841502 w 1683004"/>
              <a:gd name="connsiteY0" fmla="*/ 510988 h 1683004"/>
              <a:gd name="connsiteX1" fmla="*/ 510988 w 1683004"/>
              <a:gd name="connsiteY1" fmla="*/ 841502 h 1683004"/>
              <a:gd name="connsiteX2" fmla="*/ 841502 w 1683004"/>
              <a:gd name="connsiteY2" fmla="*/ 1172016 h 1683004"/>
              <a:gd name="connsiteX3" fmla="*/ 1172016 w 1683004"/>
              <a:gd name="connsiteY3" fmla="*/ 841502 h 1683004"/>
              <a:gd name="connsiteX4" fmla="*/ 841502 w 1683004"/>
              <a:gd name="connsiteY4" fmla="*/ 510988 h 1683004"/>
              <a:gd name="connsiteX5" fmla="*/ 0 w 1683004"/>
              <a:gd name="connsiteY5" fmla="*/ 0 h 1683004"/>
              <a:gd name="connsiteX6" fmla="*/ 1683004 w 1683004"/>
              <a:gd name="connsiteY6" fmla="*/ 0 h 1683004"/>
              <a:gd name="connsiteX7" fmla="*/ 1683004 w 1683004"/>
              <a:gd name="connsiteY7" fmla="*/ 1683004 h 1683004"/>
              <a:gd name="connsiteX8" fmla="*/ 0 w 1683004"/>
              <a:gd name="connsiteY8" fmla="*/ 1683004 h 1683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83004" h="1683004">
                <a:moveTo>
                  <a:pt x="841502" y="510988"/>
                </a:moveTo>
                <a:cubicBezTo>
                  <a:pt x="658964" y="510988"/>
                  <a:pt x="510988" y="658964"/>
                  <a:pt x="510988" y="841502"/>
                </a:cubicBezTo>
                <a:cubicBezTo>
                  <a:pt x="510988" y="1024040"/>
                  <a:pt x="658964" y="1172016"/>
                  <a:pt x="841502" y="1172016"/>
                </a:cubicBezTo>
                <a:cubicBezTo>
                  <a:pt x="1024040" y="1172016"/>
                  <a:pt x="1172016" y="1024040"/>
                  <a:pt x="1172016" y="841502"/>
                </a:cubicBezTo>
                <a:cubicBezTo>
                  <a:pt x="1172016" y="658964"/>
                  <a:pt x="1024040" y="510988"/>
                  <a:pt x="841502" y="510988"/>
                </a:cubicBezTo>
                <a:close/>
                <a:moveTo>
                  <a:pt x="0" y="0"/>
                </a:moveTo>
                <a:lnTo>
                  <a:pt x="1683004" y="0"/>
                </a:lnTo>
                <a:lnTo>
                  <a:pt x="1683004" y="1683004"/>
                </a:lnTo>
                <a:lnTo>
                  <a:pt x="0" y="1683004"/>
                </a:lnTo>
                <a:close/>
              </a:path>
            </a:pathLst>
          </a:custGeom>
        </p:spPr>
      </p:pic>
      <p:sp>
        <p:nvSpPr>
          <p:cNvPr id="6" name="TextBox 74"/>
          <p:cNvSpPr txBox="1"/>
          <p:nvPr/>
        </p:nvSpPr>
        <p:spPr>
          <a:xfrm>
            <a:off x="4106486" y="2451052"/>
            <a:ext cx="8020685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540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22000">
                      <a:srgbClr val="4FA8DB"/>
                    </a:gs>
                    <a:gs pos="83000">
                      <a:srgbClr val="4DAFE8"/>
                    </a:gs>
                    <a:gs pos="100000">
                      <a:srgbClr val="1B4DAB"/>
                    </a:gs>
                  </a:gsLst>
                  <a:lin ang="5400000" scaled="1"/>
                </a:gradFill>
                <a:latin typeface="方正准圆_GBK" panose="03000509000000000000" pitchFamily="65" charset="-122"/>
                <a:ea typeface="方正准圆_GBK" panose="03000509000000000000" pitchFamily="65" charset="-122"/>
              </a:defRPr>
            </a:lvl1pPr>
          </a:lstStyle>
          <a:p>
            <a:pPr algn="ctr"/>
            <a:r>
              <a:rPr lang="en-US" altLang="zh-CN" sz="4000" b="1" dirty="0">
                <a:solidFill>
                  <a:srgbClr val="93B0C1"/>
                </a:solidFill>
                <a:latin typeface="+mj-lt"/>
                <a:cs typeface="+mj-lt"/>
              </a:rPr>
              <a:t>Kinematic model solving and analysis of the Mecanum wheel system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1667269" y="2393394"/>
            <a:ext cx="17351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540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22000">
                      <a:srgbClr val="4FA8DB"/>
                    </a:gs>
                    <a:gs pos="83000">
                      <a:srgbClr val="4DAFE8"/>
                    </a:gs>
                    <a:gs pos="100000">
                      <a:srgbClr val="1B4DAB"/>
                    </a:gs>
                  </a:gsLst>
                  <a:lin ang="5400000" scaled="1"/>
                </a:gradFill>
                <a:latin typeface="方正准圆_GBK" panose="03000509000000000000" pitchFamily="65" charset="-122"/>
                <a:ea typeface="方正准圆_GBK" panose="03000509000000000000" pitchFamily="65" charset="-122"/>
              </a:defRPr>
            </a:lvl1pPr>
          </a:lstStyle>
          <a:p>
            <a:r>
              <a:rPr lang="en-US" altLang="zh-CN" sz="8000" dirty="0">
                <a:solidFill>
                  <a:srgbClr val="93B0C1"/>
                </a:solidFill>
                <a:sym typeface="方正准圆_GBK" panose="03000509000000000000" pitchFamily="65" charset="-122"/>
              </a:rPr>
              <a:t>01</a:t>
            </a:r>
            <a:endParaRPr lang="zh-CN" altLang="en-US" sz="8000" dirty="0">
              <a:solidFill>
                <a:srgbClr val="93B0C1"/>
              </a:solidFill>
              <a:sym typeface="方正准圆_GBK" panose="03000509000000000000" pitchFamily="65" charset="-122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10354899" y="4552515"/>
            <a:ext cx="601668" cy="601668"/>
          </a:xfrm>
          <a:prstGeom prst="ellipse">
            <a:avLst/>
          </a:prstGeom>
          <a:noFill/>
          <a:ln w="25400">
            <a:solidFill>
              <a:srgbClr val="B6C3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11129234" y="5595871"/>
            <a:ext cx="495882" cy="495882"/>
          </a:xfrm>
          <a:prstGeom prst="ellipse">
            <a:avLst/>
          </a:prstGeom>
          <a:noFill/>
          <a:ln w="25400">
            <a:solidFill>
              <a:srgbClr val="B6C3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10365669" y="6185333"/>
            <a:ext cx="348108" cy="348108"/>
          </a:xfrm>
          <a:prstGeom prst="ellipse">
            <a:avLst/>
          </a:prstGeom>
          <a:noFill/>
          <a:ln w="25400">
            <a:solidFill>
              <a:srgbClr val="B6C3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/>
          <p:cNvGrpSpPr/>
          <p:nvPr/>
        </p:nvGrpSpPr>
        <p:grpSpPr>
          <a:xfrm>
            <a:off x="251226" y="77873"/>
            <a:ext cx="1464068" cy="1662660"/>
            <a:chOff x="158801" y="7979"/>
            <a:chExt cx="2018187" cy="2291944"/>
          </a:xfrm>
        </p:grpSpPr>
        <p:pic>
          <p:nvPicPr>
            <p:cNvPr id="32" name="图片 3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158801" y="7979"/>
              <a:ext cx="1433412" cy="1433412"/>
            </a:xfrm>
            <a:custGeom>
              <a:avLst/>
              <a:gdLst>
                <a:gd name="connsiteX0" fmla="*/ 841502 w 1683004"/>
                <a:gd name="connsiteY0" fmla="*/ 510988 h 1683004"/>
                <a:gd name="connsiteX1" fmla="*/ 510988 w 1683004"/>
                <a:gd name="connsiteY1" fmla="*/ 841502 h 1683004"/>
                <a:gd name="connsiteX2" fmla="*/ 841502 w 1683004"/>
                <a:gd name="connsiteY2" fmla="*/ 1172016 h 1683004"/>
                <a:gd name="connsiteX3" fmla="*/ 1172016 w 1683004"/>
                <a:gd name="connsiteY3" fmla="*/ 841502 h 1683004"/>
                <a:gd name="connsiteX4" fmla="*/ 841502 w 1683004"/>
                <a:gd name="connsiteY4" fmla="*/ 510988 h 1683004"/>
                <a:gd name="connsiteX5" fmla="*/ 0 w 1683004"/>
                <a:gd name="connsiteY5" fmla="*/ 0 h 1683004"/>
                <a:gd name="connsiteX6" fmla="*/ 1683004 w 1683004"/>
                <a:gd name="connsiteY6" fmla="*/ 0 h 1683004"/>
                <a:gd name="connsiteX7" fmla="*/ 1683004 w 1683004"/>
                <a:gd name="connsiteY7" fmla="*/ 1683004 h 1683004"/>
                <a:gd name="connsiteX8" fmla="*/ 0 w 1683004"/>
                <a:gd name="connsiteY8" fmla="*/ 1683004 h 1683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83004" h="1683004">
                  <a:moveTo>
                    <a:pt x="841502" y="510988"/>
                  </a:moveTo>
                  <a:cubicBezTo>
                    <a:pt x="658964" y="510988"/>
                    <a:pt x="510988" y="658964"/>
                    <a:pt x="510988" y="841502"/>
                  </a:cubicBezTo>
                  <a:cubicBezTo>
                    <a:pt x="510988" y="1024040"/>
                    <a:pt x="658964" y="1172016"/>
                    <a:pt x="841502" y="1172016"/>
                  </a:cubicBezTo>
                  <a:cubicBezTo>
                    <a:pt x="1024040" y="1172016"/>
                    <a:pt x="1172016" y="1024040"/>
                    <a:pt x="1172016" y="841502"/>
                  </a:cubicBezTo>
                  <a:cubicBezTo>
                    <a:pt x="1172016" y="658964"/>
                    <a:pt x="1024040" y="510988"/>
                    <a:pt x="841502" y="510988"/>
                  </a:cubicBezTo>
                  <a:close/>
                  <a:moveTo>
                    <a:pt x="0" y="0"/>
                  </a:moveTo>
                  <a:lnTo>
                    <a:pt x="1683004" y="0"/>
                  </a:lnTo>
                  <a:lnTo>
                    <a:pt x="1683004" y="1683004"/>
                  </a:lnTo>
                  <a:lnTo>
                    <a:pt x="0" y="1683004"/>
                  </a:lnTo>
                  <a:close/>
                </a:path>
              </a:pathLst>
            </a:custGeom>
          </p:spPr>
        </p:pic>
        <p:pic>
          <p:nvPicPr>
            <p:cNvPr id="33" name="图片 3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1007438" y="1130373"/>
              <a:ext cx="1169550" cy="1169550"/>
            </a:xfrm>
            <a:custGeom>
              <a:avLst/>
              <a:gdLst>
                <a:gd name="connsiteX0" fmla="*/ 841502 w 1683004"/>
                <a:gd name="connsiteY0" fmla="*/ 510988 h 1683004"/>
                <a:gd name="connsiteX1" fmla="*/ 510988 w 1683004"/>
                <a:gd name="connsiteY1" fmla="*/ 841502 h 1683004"/>
                <a:gd name="connsiteX2" fmla="*/ 841502 w 1683004"/>
                <a:gd name="connsiteY2" fmla="*/ 1172016 h 1683004"/>
                <a:gd name="connsiteX3" fmla="*/ 1172016 w 1683004"/>
                <a:gd name="connsiteY3" fmla="*/ 841502 h 1683004"/>
                <a:gd name="connsiteX4" fmla="*/ 841502 w 1683004"/>
                <a:gd name="connsiteY4" fmla="*/ 510988 h 1683004"/>
                <a:gd name="connsiteX5" fmla="*/ 0 w 1683004"/>
                <a:gd name="connsiteY5" fmla="*/ 0 h 1683004"/>
                <a:gd name="connsiteX6" fmla="*/ 1683004 w 1683004"/>
                <a:gd name="connsiteY6" fmla="*/ 0 h 1683004"/>
                <a:gd name="connsiteX7" fmla="*/ 1683004 w 1683004"/>
                <a:gd name="connsiteY7" fmla="*/ 1683004 h 1683004"/>
                <a:gd name="connsiteX8" fmla="*/ 0 w 1683004"/>
                <a:gd name="connsiteY8" fmla="*/ 1683004 h 1683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83004" h="1683004">
                  <a:moveTo>
                    <a:pt x="841502" y="510988"/>
                  </a:moveTo>
                  <a:cubicBezTo>
                    <a:pt x="658964" y="510988"/>
                    <a:pt x="510988" y="658964"/>
                    <a:pt x="510988" y="841502"/>
                  </a:cubicBezTo>
                  <a:cubicBezTo>
                    <a:pt x="510988" y="1024040"/>
                    <a:pt x="658964" y="1172016"/>
                    <a:pt x="841502" y="1172016"/>
                  </a:cubicBezTo>
                  <a:cubicBezTo>
                    <a:pt x="1024040" y="1172016"/>
                    <a:pt x="1172016" y="1024040"/>
                    <a:pt x="1172016" y="841502"/>
                  </a:cubicBezTo>
                  <a:cubicBezTo>
                    <a:pt x="1172016" y="658964"/>
                    <a:pt x="1024040" y="510988"/>
                    <a:pt x="841502" y="510988"/>
                  </a:cubicBezTo>
                  <a:close/>
                  <a:moveTo>
                    <a:pt x="0" y="0"/>
                  </a:moveTo>
                  <a:lnTo>
                    <a:pt x="1683004" y="0"/>
                  </a:lnTo>
                  <a:lnTo>
                    <a:pt x="1683004" y="1683004"/>
                  </a:lnTo>
                  <a:lnTo>
                    <a:pt x="0" y="1683004"/>
                  </a:lnTo>
                  <a:close/>
                </a:path>
              </a:pathLst>
            </a:custGeom>
          </p:spPr>
        </p:pic>
      </p:grpSp>
      <p:pic>
        <p:nvPicPr>
          <p:cNvPr id="29" name="图片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460" y="1468120"/>
            <a:ext cx="11793220" cy="1442720"/>
          </a:xfrm>
          <a:prstGeom prst="rect">
            <a:avLst/>
          </a:prstGeom>
        </p:spPr>
      </p:pic>
      <p:sp>
        <p:nvSpPr>
          <p:cNvPr id="30" name="TextBox 74"/>
          <p:cNvSpPr txBox="1"/>
          <p:nvPr/>
        </p:nvSpPr>
        <p:spPr>
          <a:xfrm>
            <a:off x="1510665" y="504190"/>
            <a:ext cx="784225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540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22000">
                      <a:srgbClr val="4FA8DB"/>
                    </a:gs>
                    <a:gs pos="83000">
                      <a:srgbClr val="4DAFE8"/>
                    </a:gs>
                    <a:gs pos="100000">
                      <a:srgbClr val="1B4DAB"/>
                    </a:gs>
                  </a:gsLst>
                  <a:lin ang="5400000" scaled="1"/>
                </a:gradFill>
                <a:latin typeface="方正准圆_GBK" panose="03000509000000000000" pitchFamily="65" charset="-122"/>
                <a:ea typeface="方正准圆_GBK" panose="03000509000000000000" pitchFamily="65" charset="-122"/>
              </a:defRPr>
            </a:lvl1pPr>
          </a:lstStyle>
          <a:p>
            <a:r>
              <a:rPr lang="en-US" altLang="zh-CN" sz="3200" b="1" dirty="0">
                <a:solidFill>
                  <a:srgbClr val="93B0C1"/>
                </a:solidFill>
                <a:latin typeface="+mj-lt"/>
                <a:cs typeface="+mj-lt"/>
              </a:rPr>
              <a:t>Construct an inverse kinematics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本框 45"/>
              <p:cNvSpPr txBox="1"/>
              <p:nvPr/>
            </p:nvSpPr>
            <p:spPr>
              <a:xfrm>
                <a:off x="3730625" y="2910840"/>
                <a:ext cx="8196580" cy="17532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/>
                  <a:t>v</a:t>
                </a:r>
                <a:r>
                  <a:rPr lang="en-US" altLang="zh-CN" baseline="-25000"/>
                  <a:t>tx</a:t>
                </a:r>
                <a:r>
                  <a:rPr lang="en-US" altLang="zh-CN"/>
                  <a:t> represents the velocity of X-axis movement, that is, in the left and right directions, with the right direction defined as positive;</a:t>
                </a:r>
              </a:p>
              <a:p>
                <a:r>
                  <a:rPr lang="en-US" altLang="zh-CN">
                    <a:sym typeface="+mn-ea"/>
                  </a:rPr>
                  <a:t>v</a:t>
                </a:r>
                <a:r>
                  <a:rPr lang="en-US" altLang="zh-CN" baseline="-25000">
                    <a:sym typeface="+mn-ea"/>
                  </a:rPr>
                  <a:t>ty</a:t>
                </a:r>
                <a:r>
                  <a:rPr lang="en-US" altLang="zh-CN">
                    <a:sym typeface="+mn-ea"/>
                  </a:rPr>
                  <a:t> represents the velocity of Y-axis movement, that is, </a:t>
                </a:r>
                <a:r>
                  <a:rPr lang="en-US" altLang="zh-CN"/>
                  <a:t>in the forward and backward directions, with forward being defined as positive;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+mn-ea"/>
                          </a:rPr>
                          <m:t>𝜔</m:t>
                        </m:r>
                      </m:e>
                    </m:acc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/>
                  <a:t>represents the angular velocity of the yaw axis rotation, and counterclockwise is defined as positive.</a:t>
                </a:r>
              </a:p>
            </p:txBody>
          </p:sp>
        </mc:Choice>
        <mc:Fallback xmlns="">
          <p:sp>
            <p:nvSpPr>
              <p:cNvPr id="46" name="文本框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0625" y="2910840"/>
                <a:ext cx="8196580" cy="1753235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7" name="图片 4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320" y="2830830"/>
            <a:ext cx="3583305" cy="355790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本框 47"/>
              <p:cNvSpPr txBox="1"/>
              <p:nvPr/>
            </p:nvSpPr>
            <p:spPr>
              <a:xfrm>
                <a:off x="3729990" y="5203190"/>
                <a:ext cx="7906385" cy="11988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𝑟</m:t>
                        </m:r>
                      </m:e>
                    </m:acc>
                  </m:oMath>
                </a14:m>
                <a:r>
                  <a:rPr lang="en-US" altLang="zh-CN"/>
                  <a:t> is a vector pointing from the geometric center to the axis of the wheel;</a:t>
                </a:r>
              </a:p>
              <a:p>
                <a:pPr algn="l"/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𝑣</m:t>
                        </m:r>
                      </m:e>
                    </m:acc>
                  </m:oMath>
                </a14:m>
                <a:r>
                  <a:rPr lang="en-US" altLang="zh-CN">
                    <a:sym typeface="+mn-ea"/>
                  </a:rPr>
                  <a:t> </a:t>
                </a:r>
                <a:r>
                  <a:rPr lang="en-US" altLang="zh-CN"/>
                  <a:t>is the velocity vector of the wheel's axis;</a:t>
                </a:r>
              </a:p>
              <a:p>
                <a:pPr algn="l"/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altLang="zh-CN"/>
                  <a:t> is the velocity component of the wheel's axis along a direction perpendicular to (i.e., the tangential direction).</a:t>
                </a:r>
              </a:p>
            </p:txBody>
          </p:sp>
        </mc:Choice>
        <mc:Fallback xmlns="">
          <p:sp>
            <p:nvSpPr>
              <p:cNvPr id="48" name="文本框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9990" y="5203190"/>
                <a:ext cx="7906385" cy="1198880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图片 1"/>
          <p:cNvPicPr/>
          <p:nvPr/>
        </p:nvPicPr>
        <p:blipFill>
          <a:blip r:embed="rId7"/>
          <a:stretch>
            <a:fillRect/>
          </a:stretch>
        </p:blipFill>
        <p:spPr>
          <a:xfrm>
            <a:off x="10476865" y="0"/>
            <a:ext cx="1567815" cy="184340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/>
          <p:cNvGrpSpPr/>
          <p:nvPr/>
        </p:nvGrpSpPr>
        <p:grpSpPr>
          <a:xfrm>
            <a:off x="251226" y="77873"/>
            <a:ext cx="1464068" cy="1662660"/>
            <a:chOff x="158801" y="7979"/>
            <a:chExt cx="2018187" cy="2291944"/>
          </a:xfrm>
        </p:grpSpPr>
        <p:pic>
          <p:nvPicPr>
            <p:cNvPr id="32" name="图片 3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158801" y="7979"/>
              <a:ext cx="1433412" cy="1433412"/>
            </a:xfrm>
            <a:custGeom>
              <a:avLst/>
              <a:gdLst>
                <a:gd name="connsiteX0" fmla="*/ 841502 w 1683004"/>
                <a:gd name="connsiteY0" fmla="*/ 510988 h 1683004"/>
                <a:gd name="connsiteX1" fmla="*/ 510988 w 1683004"/>
                <a:gd name="connsiteY1" fmla="*/ 841502 h 1683004"/>
                <a:gd name="connsiteX2" fmla="*/ 841502 w 1683004"/>
                <a:gd name="connsiteY2" fmla="*/ 1172016 h 1683004"/>
                <a:gd name="connsiteX3" fmla="*/ 1172016 w 1683004"/>
                <a:gd name="connsiteY3" fmla="*/ 841502 h 1683004"/>
                <a:gd name="connsiteX4" fmla="*/ 841502 w 1683004"/>
                <a:gd name="connsiteY4" fmla="*/ 510988 h 1683004"/>
                <a:gd name="connsiteX5" fmla="*/ 0 w 1683004"/>
                <a:gd name="connsiteY5" fmla="*/ 0 h 1683004"/>
                <a:gd name="connsiteX6" fmla="*/ 1683004 w 1683004"/>
                <a:gd name="connsiteY6" fmla="*/ 0 h 1683004"/>
                <a:gd name="connsiteX7" fmla="*/ 1683004 w 1683004"/>
                <a:gd name="connsiteY7" fmla="*/ 1683004 h 1683004"/>
                <a:gd name="connsiteX8" fmla="*/ 0 w 1683004"/>
                <a:gd name="connsiteY8" fmla="*/ 1683004 h 1683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83004" h="1683004">
                  <a:moveTo>
                    <a:pt x="841502" y="510988"/>
                  </a:moveTo>
                  <a:cubicBezTo>
                    <a:pt x="658964" y="510988"/>
                    <a:pt x="510988" y="658964"/>
                    <a:pt x="510988" y="841502"/>
                  </a:cubicBezTo>
                  <a:cubicBezTo>
                    <a:pt x="510988" y="1024040"/>
                    <a:pt x="658964" y="1172016"/>
                    <a:pt x="841502" y="1172016"/>
                  </a:cubicBezTo>
                  <a:cubicBezTo>
                    <a:pt x="1024040" y="1172016"/>
                    <a:pt x="1172016" y="1024040"/>
                    <a:pt x="1172016" y="841502"/>
                  </a:cubicBezTo>
                  <a:cubicBezTo>
                    <a:pt x="1172016" y="658964"/>
                    <a:pt x="1024040" y="510988"/>
                    <a:pt x="841502" y="510988"/>
                  </a:cubicBezTo>
                  <a:close/>
                  <a:moveTo>
                    <a:pt x="0" y="0"/>
                  </a:moveTo>
                  <a:lnTo>
                    <a:pt x="1683004" y="0"/>
                  </a:lnTo>
                  <a:lnTo>
                    <a:pt x="1683004" y="1683004"/>
                  </a:lnTo>
                  <a:lnTo>
                    <a:pt x="0" y="1683004"/>
                  </a:lnTo>
                  <a:close/>
                </a:path>
              </a:pathLst>
            </a:custGeom>
          </p:spPr>
        </p:pic>
        <p:pic>
          <p:nvPicPr>
            <p:cNvPr id="33" name="图片 3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1007438" y="1130373"/>
              <a:ext cx="1169550" cy="1169550"/>
            </a:xfrm>
            <a:custGeom>
              <a:avLst/>
              <a:gdLst>
                <a:gd name="connsiteX0" fmla="*/ 841502 w 1683004"/>
                <a:gd name="connsiteY0" fmla="*/ 510988 h 1683004"/>
                <a:gd name="connsiteX1" fmla="*/ 510988 w 1683004"/>
                <a:gd name="connsiteY1" fmla="*/ 841502 h 1683004"/>
                <a:gd name="connsiteX2" fmla="*/ 841502 w 1683004"/>
                <a:gd name="connsiteY2" fmla="*/ 1172016 h 1683004"/>
                <a:gd name="connsiteX3" fmla="*/ 1172016 w 1683004"/>
                <a:gd name="connsiteY3" fmla="*/ 841502 h 1683004"/>
                <a:gd name="connsiteX4" fmla="*/ 841502 w 1683004"/>
                <a:gd name="connsiteY4" fmla="*/ 510988 h 1683004"/>
                <a:gd name="connsiteX5" fmla="*/ 0 w 1683004"/>
                <a:gd name="connsiteY5" fmla="*/ 0 h 1683004"/>
                <a:gd name="connsiteX6" fmla="*/ 1683004 w 1683004"/>
                <a:gd name="connsiteY6" fmla="*/ 0 h 1683004"/>
                <a:gd name="connsiteX7" fmla="*/ 1683004 w 1683004"/>
                <a:gd name="connsiteY7" fmla="*/ 1683004 h 1683004"/>
                <a:gd name="connsiteX8" fmla="*/ 0 w 1683004"/>
                <a:gd name="connsiteY8" fmla="*/ 1683004 h 1683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83004" h="1683004">
                  <a:moveTo>
                    <a:pt x="841502" y="510988"/>
                  </a:moveTo>
                  <a:cubicBezTo>
                    <a:pt x="658964" y="510988"/>
                    <a:pt x="510988" y="658964"/>
                    <a:pt x="510988" y="841502"/>
                  </a:cubicBezTo>
                  <a:cubicBezTo>
                    <a:pt x="510988" y="1024040"/>
                    <a:pt x="658964" y="1172016"/>
                    <a:pt x="841502" y="1172016"/>
                  </a:cubicBezTo>
                  <a:cubicBezTo>
                    <a:pt x="1024040" y="1172016"/>
                    <a:pt x="1172016" y="1024040"/>
                    <a:pt x="1172016" y="841502"/>
                  </a:cubicBezTo>
                  <a:cubicBezTo>
                    <a:pt x="1172016" y="658964"/>
                    <a:pt x="1024040" y="510988"/>
                    <a:pt x="841502" y="510988"/>
                  </a:cubicBezTo>
                  <a:close/>
                  <a:moveTo>
                    <a:pt x="0" y="0"/>
                  </a:moveTo>
                  <a:lnTo>
                    <a:pt x="1683004" y="0"/>
                  </a:lnTo>
                  <a:lnTo>
                    <a:pt x="1683004" y="1683004"/>
                  </a:lnTo>
                  <a:lnTo>
                    <a:pt x="0" y="1683004"/>
                  </a:lnTo>
                  <a:close/>
                </a:path>
              </a:pathLst>
            </a:custGeom>
          </p:spPr>
        </p:pic>
      </p:grpSp>
      <p:sp>
        <p:nvSpPr>
          <p:cNvPr id="30" name="TextBox 74"/>
          <p:cNvSpPr txBox="1"/>
          <p:nvPr/>
        </p:nvSpPr>
        <p:spPr>
          <a:xfrm>
            <a:off x="1510665" y="504190"/>
            <a:ext cx="784225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540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22000">
                      <a:srgbClr val="4FA8DB"/>
                    </a:gs>
                    <a:gs pos="83000">
                      <a:srgbClr val="4DAFE8"/>
                    </a:gs>
                    <a:gs pos="100000">
                      <a:srgbClr val="1B4DAB"/>
                    </a:gs>
                  </a:gsLst>
                  <a:lin ang="5400000" scaled="1"/>
                </a:gradFill>
                <a:latin typeface="方正准圆_GBK" panose="03000509000000000000" pitchFamily="65" charset="-122"/>
                <a:ea typeface="方正准圆_GBK" panose="03000509000000000000" pitchFamily="65" charset="-122"/>
              </a:defRPr>
            </a:lvl1pPr>
          </a:lstStyle>
          <a:p>
            <a:r>
              <a:rPr lang="en-US" altLang="zh-CN" sz="3200" b="1" dirty="0">
                <a:solidFill>
                  <a:srgbClr val="93B0C1"/>
                </a:solidFill>
                <a:latin typeface="+mj-lt"/>
                <a:cs typeface="+mj-lt"/>
              </a:rPr>
              <a:t>Construct an inverse kinematics model</a:t>
            </a:r>
          </a:p>
        </p:txBody>
      </p:sp>
      <p:pic>
        <p:nvPicPr>
          <p:cNvPr id="44" name="图片 4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344" y="2058670"/>
            <a:ext cx="4210685" cy="4060190"/>
          </a:xfrm>
          <a:prstGeom prst="rect">
            <a:avLst/>
          </a:prstGeom>
        </p:spPr>
      </p:pic>
      <p:sp>
        <p:nvSpPr>
          <p:cNvPr id="2" name="圆角矩形 1"/>
          <p:cNvSpPr/>
          <p:nvPr/>
        </p:nvSpPr>
        <p:spPr>
          <a:xfrm>
            <a:off x="4591686" y="2124392"/>
            <a:ext cx="1897380" cy="1416050"/>
          </a:xfrm>
          <a:prstGeom prst="round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 descr="10758983268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99063" y="2375217"/>
            <a:ext cx="914400" cy="9144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97650" y="1989455"/>
            <a:ext cx="4552950" cy="7715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51625" y="2760980"/>
            <a:ext cx="3790950" cy="124777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/>
          <p:cNvGrpSpPr/>
          <p:nvPr/>
        </p:nvGrpSpPr>
        <p:grpSpPr>
          <a:xfrm>
            <a:off x="251226" y="77873"/>
            <a:ext cx="1464068" cy="1662660"/>
            <a:chOff x="158801" y="7979"/>
            <a:chExt cx="2018187" cy="2291944"/>
          </a:xfrm>
        </p:grpSpPr>
        <p:pic>
          <p:nvPicPr>
            <p:cNvPr id="32" name="图片 3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158801" y="7979"/>
              <a:ext cx="1433412" cy="1433412"/>
            </a:xfrm>
            <a:custGeom>
              <a:avLst/>
              <a:gdLst>
                <a:gd name="connsiteX0" fmla="*/ 841502 w 1683004"/>
                <a:gd name="connsiteY0" fmla="*/ 510988 h 1683004"/>
                <a:gd name="connsiteX1" fmla="*/ 510988 w 1683004"/>
                <a:gd name="connsiteY1" fmla="*/ 841502 h 1683004"/>
                <a:gd name="connsiteX2" fmla="*/ 841502 w 1683004"/>
                <a:gd name="connsiteY2" fmla="*/ 1172016 h 1683004"/>
                <a:gd name="connsiteX3" fmla="*/ 1172016 w 1683004"/>
                <a:gd name="connsiteY3" fmla="*/ 841502 h 1683004"/>
                <a:gd name="connsiteX4" fmla="*/ 841502 w 1683004"/>
                <a:gd name="connsiteY4" fmla="*/ 510988 h 1683004"/>
                <a:gd name="connsiteX5" fmla="*/ 0 w 1683004"/>
                <a:gd name="connsiteY5" fmla="*/ 0 h 1683004"/>
                <a:gd name="connsiteX6" fmla="*/ 1683004 w 1683004"/>
                <a:gd name="connsiteY6" fmla="*/ 0 h 1683004"/>
                <a:gd name="connsiteX7" fmla="*/ 1683004 w 1683004"/>
                <a:gd name="connsiteY7" fmla="*/ 1683004 h 1683004"/>
                <a:gd name="connsiteX8" fmla="*/ 0 w 1683004"/>
                <a:gd name="connsiteY8" fmla="*/ 1683004 h 1683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83004" h="1683004">
                  <a:moveTo>
                    <a:pt x="841502" y="510988"/>
                  </a:moveTo>
                  <a:cubicBezTo>
                    <a:pt x="658964" y="510988"/>
                    <a:pt x="510988" y="658964"/>
                    <a:pt x="510988" y="841502"/>
                  </a:cubicBezTo>
                  <a:cubicBezTo>
                    <a:pt x="510988" y="1024040"/>
                    <a:pt x="658964" y="1172016"/>
                    <a:pt x="841502" y="1172016"/>
                  </a:cubicBezTo>
                  <a:cubicBezTo>
                    <a:pt x="1024040" y="1172016"/>
                    <a:pt x="1172016" y="1024040"/>
                    <a:pt x="1172016" y="841502"/>
                  </a:cubicBezTo>
                  <a:cubicBezTo>
                    <a:pt x="1172016" y="658964"/>
                    <a:pt x="1024040" y="510988"/>
                    <a:pt x="841502" y="510988"/>
                  </a:cubicBezTo>
                  <a:close/>
                  <a:moveTo>
                    <a:pt x="0" y="0"/>
                  </a:moveTo>
                  <a:lnTo>
                    <a:pt x="1683004" y="0"/>
                  </a:lnTo>
                  <a:lnTo>
                    <a:pt x="1683004" y="1683004"/>
                  </a:lnTo>
                  <a:lnTo>
                    <a:pt x="0" y="1683004"/>
                  </a:lnTo>
                  <a:close/>
                </a:path>
              </a:pathLst>
            </a:custGeom>
          </p:spPr>
        </p:pic>
        <p:pic>
          <p:nvPicPr>
            <p:cNvPr id="33" name="图片 3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1007438" y="1130373"/>
              <a:ext cx="1169550" cy="1169550"/>
            </a:xfrm>
            <a:custGeom>
              <a:avLst/>
              <a:gdLst>
                <a:gd name="connsiteX0" fmla="*/ 841502 w 1683004"/>
                <a:gd name="connsiteY0" fmla="*/ 510988 h 1683004"/>
                <a:gd name="connsiteX1" fmla="*/ 510988 w 1683004"/>
                <a:gd name="connsiteY1" fmla="*/ 841502 h 1683004"/>
                <a:gd name="connsiteX2" fmla="*/ 841502 w 1683004"/>
                <a:gd name="connsiteY2" fmla="*/ 1172016 h 1683004"/>
                <a:gd name="connsiteX3" fmla="*/ 1172016 w 1683004"/>
                <a:gd name="connsiteY3" fmla="*/ 841502 h 1683004"/>
                <a:gd name="connsiteX4" fmla="*/ 841502 w 1683004"/>
                <a:gd name="connsiteY4" fmla="*/ 510988 h 1683004"/>
                <a:gd name="connsiteX5" fmla="*/ 0 w 1683004"/>
                <a:gd name="connsiteY5" fmla="*/ 0 h 1683004"/>
                <a:gd name="connsiteX6" fmla="*/ 1683004 w 1683004"/>
                <a:gd name="connsiteY6" fmla="*/ 0 h 1683004"/>
                <a:gd name="connsiteX7" fmla="*/ 1683004 w 1683004"/>
                <a:gd name="connsiteY7" fmla="*/ 1683004 h 1683004"/>
                <a:gd name="connsiteX8" fmla="*/ 0 w 1683004"/>
                <a:gd name="connsiteY8" fmla="*/ 1683004 h 1683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83004" h="1683004">
                  <a:moveTo>
                    <a:pt x="841502" y="510988"/>
                  </a:moveTo>
                  <a:cubicBezTo>
                    <a:pt x="658964" y="510988"/>
                    <a:pt x="510988" y="658964"/>
                    <a:pt x="510988" y="841502"/>
                  </a:cubicBezTo>
                  <a:cubicBezTo>
                    <a:pt x="510988" y="1024040"/>
                    <a:pt x="658964" y="1172016"/>
                    <a:pt x="841502" y="1172016"/>
                  </a:cubicBezTo>
                  <a:cubicBezTo>
                    <a:pt x="1024040" y="1172016"/>
                    <a:pt x="1172016" y="1024040"/>
                    <a:pt x="1172016" y="841502"/>
                  </a:cubicBezTo>
                  <a:cubicBezTo>
                    <a:pt x="1172016" y="658964"/>
                    <a:pt x="1024040" y="510988"/>
                    <a:pt x="841502" y="510988"/>
                  </a:cubicBezTo>
                  <a:close/>
                  <a:moveTo>
                    <a:pt x="0" y="0"/>
                  </a:moveTo>
                  <a:lnTo>
                    <a:pt x="1683004" y="0"/>
                  </a:lnTo>
                  <a:lnTo>
                    <a:pt x="1683004" y="1683004"/>
                  </a:lnTo>
                  <a:lnTo>
                    <a:pt x="0" y="1683004"/>
                  </a:lnTo>
                  <a:close/>
                </a:path>
              </a:pathLst>
            </a:custGeom>
          </p:spPr>
        </p:pic>
      </p:grpSp>
      <p:sp>
        <p:nvSpPr>
          <p:cNvPr id="30" name="TextBox 74"/>
          <p:cNvSpPr txBox="1"/>
          <p:nvPr/>
        </p:nvSpPr>
        <p:spPr>
          <a:xfrm>
            <a:off x="1510665" y="504190"/>
            <a:ext cx="784225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540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22000">
                      <a:srgbClr val="4FA8DB"/>
                    </a:gs>
                    <a:gs pos="83000">
                      <a:srgbClr val="4DAFE8"/>
                    </a:gs>
                    <a:gs pos="100000">
                      <a:srgbClr val="1B4DAB"/>
                    </a:gs>
                  </a:gsLst>
                  <a:lin ang="5400000" scaled="1"/>
                </a:gradFill>
                <a:latin typeface="方正准圆_GBK" panose="03000509000000000000" pitchFamily="65" charset="-122"/>
                <a:ea typeface="方正准圆_GBK" panose="03000509000000000000" pitchFamily="65" charset="-122"/>
              </a:defRPr>
            </a:lvl1pPr>
          </a:lstStyle>
          <a:p>
            <a:r>
              <a:rPr lang="en-US" altLang="zh-CN" sz="3200" b="1" dirty="0">
                <a:solidFill>
                  <a:srgbClr val="93B0C1"/>
                </a:solidFill>
                <a:latin typeface="+mj-lt"/>
                <a:cs typeface="+mj-lt"/>
              </a:rPr>
              <a:t>Construct an inverse kinematics model</a:t>
            </a:r>
          </a:p>
        </p:txBody>
      </p:sp>
      <p:pic>
        <p:nvPicPr>
          <p:cNvPr id="3" name="图片 2"/>
          <p:cNvPicPr/>
          <p:nvPr/>
        </p:nvPicPr>
        <p:blipFill>
          <a:blip r:embed="rId3"/>
          <a:stretch>
            <a:fillRect/>
          </a:stretch>
        </p:blipFill>
        <p:spPr>
          <a:xfrm>
            <a:off x="1009650" y="2164080"/>
            <a:ext cx="3133725" cy="367982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3379" y="1911985"/>
            <a:ext cx="6562725" cy="10668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/>
              <p:cNvSpPr txBox="1"/>
              <p:nvPr/>
            </p:nvSpPr>
            <p:spPr>
              <a:xfrm>
                <a:off x="5199380" y="3269615"/>
                <a:ext cx="5536565" cy="836295"/>
              </a:xfrm>
              <a:prstGeom prst="rect">
                <a:avLst/>
              </a:prstGeom>
              <a:noFill/>
            </p:spPr>
            <p:txBody>
              <a:bodyPr wrap="square" rtlCol="0" anchor="t">
                <a:no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= − </m:t>
                      </m:r>
                      <m:f>
                        <m:fPr>
                          <m:ctrlPr>
                            <a:rPr lang="en-US" altLang="zh-CN" sz="2400" b="1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zh-CN" sz="2400" b="1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zh-CN" sz="2400" b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𝟐</m:t>
                              </m:r>
                            </m:e>
                          </m:rad>
                        </m:den>
                      </m:f>
                      <m:r>
                        <a:rPr lang="en-US" altLang="zh-CN" sz="2400" b="1">
                          <a:latin typeface="Cambria Math" panose="02040503050406030204" pitchFamily="18" charset="0"/>
                          <a:ea typeface="MS Mincho" charset="0"/>
                          <a:cs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zh-CN" sz="2400" b="1" i="1">
                              <a:latin typeface="Cambria Math" panose="02040503050406030204" pitchFamily="18" charset="0"/>
                              <a:ea typeface="MS Mincho" charset="0"/>
                              <a:cs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>
                              <a:latin typeface="Cambria Math" panose="02040503050406030204" pitchFamily="18" charset="0"/>
                              <a:ea typeface="MS Mincho" charset="0"/>
                              <a:cs typeface="Cambria Math" panose="02040503050406030204" pitchFamily="18" charset="0"/>
                            </a:rPr>
                            <m:t>𝐯</m:t>
                          </m:r>
                        </m:e>
                        <m:sub>
                          <m:r>
                            <a:rPr lang="en-US" altLang="zh-CN" sz="2400" b="1">
                              <a:latin typeface="Cambria Math" panose="02040503050406030204" pitchFamily="18" charset="0"/>
                              <a:ea typeface="MS Mincho" charset="0"/>
                              <a:cs typeface="Cambria Math" panose="02040503050406030204" pitchFamily="18" charset="0"/>
                            </a:rPr>
                            <m:t>𝐱</m:t>
                          </m:r>
                        </m:sub>
                      </m:sSub>
                      <m:r>
                        <a:rPr lang="en-US" altLang="zh-CN" sz="2400" b="1">
                          <a:latin typeface="Cambria Math" panose="02040503050406030204" pitchFamily="18" charset="0"/>
                          <a:ea typeface="MS Mincho" charset="0"/>
                          <a:cs typeface="Cambria Math" panose="02040503050406030204" pitchFamily="18" charset="0"/>
                        </a:rPr>
                        <m:t> +</m:t>
                      </m:r>
                      <m:f>
                        <m:fPr>
                          <m:ctrlPr>
                            <a:rPr lang="en-US" altLang="zh-CN" sz="2400" b="1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zh-CN" sz="2400" b="1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zh-CN" sz="2400" b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𝟐</m:t>
                              </m:r>
                            </m:e>
                          </m:rad>
                        </m:den>
                      </m:f>
                      <m:r>
                        <a:rPr lang="en-US" altLang="zh-CN" sz="2400" b="1">
                          <a:latin typeface="Cambria Math" panose="02040503050406030204" pitchFamily="18" charset="0"/>
                          <a:ea typeface="MS Mincho" charset="0"/>
                          <a:cs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zh-CN" sz="2400" b="1" i="1">
                              <a:latin typeface="Cambria Math" panose="02040503050406030204" pitchFamily="18" charset="0"/>
                              <a:ea typeface="MS Mincho" charset="0"/>
                              <a:cs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>
                              <a:latin typeface="Cambria Math" panose="02040503050406030204" pitchFamily="18" charset="0"/>
                              <a:ea typeface="MS Mincho" charset="0"/>
                              <a:cs typeface="Cambria Math" panose="02040503050406030204" pitchFamily="18" charset="0"/>
                            </a:rPr>
                            <m:t>𝐯</m:t>
                          </m:r>
                        </m:e>
                        <m:sub>
                          <m:r>
                            <a:rPr lang="en-US" altLang="zh-CN" sz="2400" b="1">
                              <a:latin typeface="Cambria Math" panose="02040503050406030204" pitchFamily="18" charset="0"/>
                              <a:ea typeface="MS Mincho" charset="0"/>
                              <a:cs typeface="Cambria Math" panose="02040503050406030204" pitchFamily="18" charset="0"/>
                            </a:rPr>
                            <m:t>𝐲</m:t>
                          </m:r>
                        </m:sub>
                      </m:sSub>
                      <m:r>
                        <a:rPr lang="en-US" altLang="zh-CN" sz="2400" b="1">
                          <a:latin typeface="Cambria Math" panose="02040503050406030204" pitchFamily="18" charset="0"/>
                          <a:ea typeface="MS Mincho" charset="0"/>
                          <a:cs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en-US" altLang="zh-CN" sz="2400" b="1">
                  <a:latin typeface="Cambria Math" panose="02040503050406030204" pitchFamily="18" charset="0"/>
                  <a:cs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9380" y="3269615"/>
                <a:ext cx="5536565" cy="836295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文本框 9"/>
          <p:cNvSpPr txBox="1"/>
          <p:nvPr/>
        </p:nvSpPr>
        <p:spPr>
          <a:xfrm>
            <a:off x="4901565" y="4479925"/>
            <a:ext cx="33578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Wheel speed </a:t>
            </a:r>
            <a:r>
              <a:rPr lang="zh-CN" altLang="en-US"/>
              <a:t>：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99380" y="4841875"/>
            <a:ext cx="1828800" cy="96202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28180" y="4841875"/>
            <a:ext cx="2439670" cy="96202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90185" y="5222240"/>
            <a:ext cx="570230" cy="44196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/>
              <p:cNvSpPr txBox="1"/>
              <p:nvPr/>
            </p:nvSpPr>
            <p:spPr>
              <a:xfrm>
                <a:off x="5290185" y="5139055"/>
                <a:ext cx="574040" cy="397510"/>
              </a:xfrm>
              <a:prstGeom prst="rect">
                <a:avLst/>
              </a:prstGeom>
              <a:noFill/>
            </p:spPr>
            <p:txBody>
              <a:bodyPr wrap="none" rtlCol="0" anchor="t">
                <a:no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𝜔</m:t>
                          </m:r>
                        </m:sub>
                      </m:sSub>
                    </m:oMath>
                  </m:oMathPara>
                </a14:m>
                <a:endParaRPr lang="zh-CN" altLang="en-US" sz="2400"/>
              </a:p>
            </p:txBody>
          </p:sp>
        </mc:Choice>
        <mc:Fallback xmlns="">
          <p:sp>
            <p:nvSpPr>
              <p:cNvPr id="16" name="文本框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0185" y="5139055"/>
                <a:ext cx="574040" cy="397510"/>
              </a:xfrm>
              <a:prstGeom prst="rect">
                <a:avLst/>
              </a:prstGeom>
              <a:blipFill rotWithShape="1">
                <a:blip r:embed="rId9"/>
                <a:stretch>
                  <a:fillRect b="-35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/>
          <p:cNvGrpSpPr/>
          <p:nvPr/>
        </p:nvGrpSpPr>
        <p:grpSpPr>
          <a:xfrm>
            <a:off x="251226" y="77873"/>
            <a:ext cx="1464068" cy="1662660"/>
            <a:chOff x="158801" y="7979"/>
            <a:chExt cx="2018187" cy="2291944"/>
          </a:xfrm>
        </p:grpSpPr>
        <p:pic>
          <p:nvPicPr>
            <p:cNvPr id="32" name="图片 3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158801" y="7979"/>
              <a:ext cx="1433412" cy="1433412"/>
            </a:xfrm>
            <a:custGeom>
              <a:avLst/>
              <a:gdLst>
                <a:gd name="connsiteX0" fmla="*/ 841502 w 1683004"/>
                <a:gd name="connsiteY0" fmla="*/ 510988 h 1683004"/>
                <a:gd name="connsiteX1" fmla="*/ 510988 w 1683004"/>
                <a:gd name="connsiteY1" fmla="*/ 841502 h 1683004"/>
                <a:gd name="connsiteX2" fmla="*/ 841502 w 1683004"/>
                <a:gd name="connsiteY2" fmla="*/ 1172016 h 1683004"/>
                <a:gd name="connsiteX3" fmla="*/ 1172016 w 1683004"/>
                <a:gd name="connsiteY3" fmla="*/ 841502 h 1683004"/>
                <a:gd name="connsiteX4" fmla="*/ 841502 w 1683004"/>
                <a:gd name="connsiteY4" fmla="*/ 510988 h 1683004"/>
                <a:gd name="connsiteX5" fmla="*/ 0 w 1683004"/>
                <a:gd name="connsiteY5" fmla="*/ 0 h 1683004"/>
                <a:gd name="connsiteX6" fmla="*/ 1683004 w 1683004"/>
                <a:gd name="connsiteY6" fmla="*/ 0 h 1683004"/>
                <a:gd name="connsiteX7" fmla="*/ 1683004 w 1683004"/>
                <a:gd name="connsiteY7" fmla="*/ 1683004 h 1683004"/>
                <a:gd name="connsiteX8" fmla="*/ 0 w 1683004"/>
                <a:gd name="connsiteY8" fmla="*/ 1683004 h 1683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83004" h="1683004">
                  <a:moveTo>
                    <a:pt x="841502" y="510988"/>
                  </a:moveTo>
                  <a:cubicBezTo>
                    <a:pt x="658964" y="510988"/>
                    <a:pt x="510988" y="658964"/>
                    <a:pt x="510988" y="841502"/>
                  </a:cubicBezTo>
                  <a:cubicBezTo>
                    <a:pt x="510988" y="1024040"/>
                    <a:pt x="658964" y="1172016"/>
                    <a:pt x="841502" y="1172016"/>
                  </a:cubicBezTo>
                  <a:cubicBezTo>
                    <a:pt x="1024040" y="1172016"/>
                    <a:pt x="1172016" y="1024040"/>
                    <a:pt x="1172016" y="841502"/>
                  </a:cubicBezTo>
                  <a:cubicBezTo>
                    <a:pt x="1172016" y="658964"/>
                    <a:pt x="1024040" y="510988"/>
                    <a:pt x="841502" y="510988"/>
                  </a:cubicBezTo>
                  <a:close/>
                  <a:moveTo>
                    <a:pt x="0" y="0"/>
                  </a:moveTo>
                  <a:lnTo>
                    <a:pt x="1683004" y="0"/>
                  </a:lnTo>
                  <a:lnTo>
                    <a:pt x="1683004" y="1683004"/>
                  </a:lnTo>
                  <a:lnTo>
                    <a:pt x="0" y="1683004"/>
                  </a:lnTo>
                  <a:close/>
                </a:path>
              </a:pathLst>
            </a:custGeom>
          </p:spPr>
        </p:pic>
        <p:pic>
          <p:nvPicPr>
            <p:cNvPr id="33" name="图片 3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1007438" y="1130373"/>
              <a:ext cx="1169550" cy="1169550"/>
            </a:xfrm>
            <a:custGeom>
              <a:avLst/>
              <a:gdLst>
                <a:gd name="connsiteX0" fmla="*/ 841502 w 1683004"/>
                <a:gd name="connsiteY0" fmla="*/ 510988 h 1683004"/>
                <a:gd name="connsiteX1" fmla="*/ 510988 w 1683004"/>
                <a:gd name="connsiteY1" fmla="*/ 841502 h 1683004"/>
                <a:gd name="connsiteX2" fmla="*/ 841502 w 1683004"/>
                <a:gd name="connsiteY2" fmla="*/ 1172016 h 1683004"/>
                <a:gd name="connsiteX3" fmla="*/ 1172016 w 1683004"/>
                <a:gd name="connsiteY3" fmla="*/ 841502 h 1683004"/>
                <a:gd name="connsiteX4" fmla="*/ 841502 w 1683004"/>
                <a:gd name="connsiteY4" fmla="*/ 510988 h 1683004"/>
                <a:gd name="connsiteX5" fmla="*/ 0 w 1683004"/>
                <a:gd name="connsiteY5" fmla="*/ 0 h 1683004"/>
                <a:gd name="connsiteX6" fmla="*/ 1683004 w 1683004"/>
                <a:gd name="connsiteY6" fmla="*/ 0 h 1683004"/>
                <a:gd name="connsiteX7" fmla="*/ 1683004 w 1683004"/>
                <a:gd name="connsiteY7" fmla="*/ 1683004 h 1683004"/>
                <a:gd name="connsiteX8" fmla="*/ 0 w 1683004"/>
                <a:gd name="connsiteY8" fmla="*/ 1683004 h 1683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83004" h="1683004">
                  <a:moveTo>
                    <a:pt x="841502" y="510988"/>
                  </a:moveTo>
                  <a:cubicBezTo>
                    <a:pt x="658964" y="510988"/>
                    <a:pt x="510988" y="658964"/>
                    <a:pt x="510988" y="841502"/>
                  </a:cubicBezTo>
                  <a:cubicBezTo>
                    <a:pt x="510988" y="1024040"/>
                    <a:pt x="658964" y="1172016"/>
                    <a:pt x="841502" y="1172016"/>
                  </a:cubicBezTo>
                  <a:cubicBezTo>
                    <a:pt x="1024040" y="1172016"/>
                    <a:pt x="1172016" y="1024040"/>
                    <a:pt x="1172016" y="841502"/>
                  </a:cubicBezTo>
                  <a:cubicBezTo>
                    <a:pt x="1172016" y="658964"/>
                    <a:pt x="1024040" y="510988"/>
                    <a:pt x="841502" y="510988"/>
                  </a:cubicBezTo>
                  <a:close/>
                  <a:moveTo>
                    <a:pt x="0" y="0"/>
                  </a:moveTo>
                  <a:lnTo>
                    <a:pt x="1683004" y="0"/>
                  </a:lnTo>
                  <a:lnTo>
                    <a:pt x="1683004" y="1683004"/>
                  </a:lnTo>
                  <a:lnTo>
                    <a:pt x="0" y="1683004"/>
                  </a:lnTo>
                  <a:close/>
                </a:path>
              </a:pathLst>
            </a:custGeom>
          </p:spPr>
        </p:pic>
      </p:grpSp>
      <p:sp>
        <p:nvSpPr>
          <p:cNvPr id="30" name="TextBox 74"/>
          <p:cNvSpPr txBox="1"/>
          <p:nvPr/>
        </p:nvSpPr>
        <p:spPr>
          <a:xfrm>
            <a:off x="1510665" y="504190"/>
            <a:ext cx="784225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540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22000">
                      <a:srgbClr val="4FA8DB"/>
                    </a:gs>
                    <a:gs pos="83000">
                      <a:srgbClr val="4DAFE8"/>
                    </a:gs>
                    <a:gs pos="100000">
                      <a:srgbClr val="1B4DAB"/>
                    </a:gs>
                  </a:gsLst>
                  <a:lin ang="5400000" scaled="1"/>
                </a:gradFill>
                <a:latin typeface="方正准圆_GBK" panose="03000509000000000000" pitchFamily="65" charset="-122"/>
                <a:ea typeface="方正准圆_GBK" panose="03000509000000000000" pitchFamily="65" charset="-122"/>
              </a:defRPr>
            </a:lvl1pPr>
          </a:lstStyle>
          <a:p>
            <a:r>
              <a:rPr lang="en-US" altLang="zh-CN" sz="3200" b="1" dirty="0">
                <a:solidFill>
                  <a:srgbClr val="93B0C1"/>
                </a:solidFill>
                <a:latin typeface="+mj-lt"/>
                <a:cs typeface="+mj-lt"/>
              </a:rPr>
              <a:t>Construct an inverse kinematics model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124" y="1327661"/>
            <a:ext cx="5262880" cy="499046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362075"/>
            <a:ext cx="5048250" cy="206692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603512" y="1442196"/>
            <a:ext cx="620395" cy="565785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r>
              <a:rPr lang="zh-CN" altLang="en-US" sz="4400" dirty="0">
                <a:latin typeface="Calibri" panose="020F0502020204030204" pitchFamily="34" charset="0"/>
              </a:rPr>
              <a:t>①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474345" y="1473200"/>
            <a:ext cx="741680" cy="76835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4400">
                <a:latin typeface="Calibri" panose="020F0502020204030204" pitchFamily="34" charset="0"/>
              </a:rPr>
              <a:t>②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289124" y="5858348"/>
            <a:ext cx="741680" cy="76835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4400" dirty="0">
                <a:latin typeface="Calibri" panose="020F0502020204030204" pitchFamily="34" charset="0"/>
              </a:rPr>
              <a:t>③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4603512" y="5789682"/>
            <a:ext cx="741680" cy="76835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4400" dirty="0">
                <a:latin typeface="宋体" panose="02010600030101010101" pitchFamily="2" charset="-122"/>
                <a:ea typeface="宋体" panose="02010600030101010101" pitchFamily="2" charset="-122"/>
              </a:rPr>
              <a:t>④</a:t>
            </a: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8050" y="4145280"/>
            <a:ext cx="5263515" cy="196342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428"/>
          <a:stretch>
            <a:fillRect/>
          </a:stretch>
        </p:blipFill>
        <p:spPr>
          <a:xfrm>
            <a:off x="578046" y="1412886"/>
            <a:ext cx="3810807" cy="3309826"/>
          </a:xfrm>
          <a:custGeom>
            <a:avLst/>
            <a:gdLst>
              <a:gd name="connsiteX0" fmla="*/ 0 w 3810807"/>
              <a:gd name="connsiteY0" fmla="*/ 0 h 3309826"/>
              <a:gd name="connsiteX1" fmla="*/ 3810807 w 3810807"/>
              <a:gd name="connsiteY1" fmla="*/ 0 h 3309826"/>
              <a:gd name="connsiteX2" fmla="*/ 3810807 w 3810807"/>
              <a:gd name="connsiteY2" fmla="*/ 2095695 h 3309826"/>
              <a:gd name="connsiteX3" fmla="*/ 3800757 w 3810807"/>
              <a:gd name="connsiteY3" fmla="*/ 2095695 h 3309826"/>
              <a:gd name="connsiteX4" fmla="*/ 3800757 w 3810807"/>
              <a:gd name="connsiteY4" fmla="*/ 3309826 h 3309826"/>
              <a:gd name="connsiteX5" fmla="*/ 0 w 3810807"/>
              <a:gd name="connsiteY5" fmla="*/ 3309826 h 3309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10807" h="3309826">
                <a:moveTo>
                  <a:pt x="0" y="0"/>
                </a:moveTo>
                <a:lnTo>
                  <a:pt x="3810807" y="0"/>
                </a:lnTo>
                <a:lnTo>
                  <a:pt x="3810807" y="2095695"/>
                </a:lnTo>
                <a:lnTo>
                  <a:pt x="3800757" y="2095695"/>
                </a:lnTo>
                <a:lnTo>
                  <a:pt x="3800757" y="3309826"/>
                </a:lnTo>
                <a:lnTo>
                  <a:pt x="0" y="3309826"/>
                </a:lnTo>
                <a:close/>
              </a:path>
            </a:pathLst>
          </a:cu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939027" y="4136643"/>
            <a:ext cx="1433412" cy="1433412"/>
          </a:xfrm>
          <a:custGeom>
            <a:avLst/>
            <a:gdLst>
              <a:gd name="connsiteX0" fmla="*/ 841502 w 1683004"/>
              <a:gd name="connsiteY0" fmla="*/ 510988 h 1683004"/>
              <a:gd name="connsiteX1" fmla="*/ 510988 w 1683004"/>
              <a:gd name="connsiteY1" fmla="*/ 841502 h 1683004"/>
              <a:gd name="connsiteX2" fmla="*/ 841502 w 1683004"/>
              <a:gd name="connsiteY2" fmla="*/ 1172016 h 1683004"/>
              <a:gd name="connsiteX3" fmla="*/ 1172016 w 1683004"/>
              <a:gd name="connsiteY3" fmla="*/ 841502 h 1683004"/>
              <a:gd name="connsiteX4" fmla="*/ 841502 w 1683004"/>
              <a:gd name="connsiteY4" fmla="*/ 510988 h 1683004"/>
              <a:gd name="connsiteX5" fmla="*/ 0 w 1683004"/>
              <a:gd name="connsiteY5" fmla="*/ 0 h 1683004"/>
              <a:gd name="connsiteX6" fmla="*/ 1683004 w 1683004"/>
              <a:gd name="connsiteY6" fmla="*/ 0 h 1683004"/>
              <a:gd name="connsiteX7" fmla="*/ 1683004 w 1683004"/>
              <a:gd name="connsiteY7" fmla="*/ 1683004 h 1683004"/>
              <a:gd name="connsiteX8" fmla="*/ 0 w 1683004"/>
              <a:gd name="connsiteY8" fmla="*/ 1683004 h 1683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83004" h="1683004">
                <a:moveTo>
                  <a:pt x="841502" y="510988"/>
                </a:moveTo>
                <a:cubicBezTo>
                  <a:pt x="658964" y="510988"/>
                  <a:pt x="510988" y="658964"/>
                  <a:pt x="510988" y="841502"/>
                </a:cubicBezTo>
                <a:cubicBezTo>
                  <a:pt x="510988" y="1024040"/>
                  <a:pt x="658964" y="1172016"/>
                  <a:pt x="841502" y="1172016"/>
                </a:cubicBezTo>
                <a:cubicBezTo>
                  <a:pt x="1024040" y="1172016"/>
                  <a:pt x="1172016" y="1024040"/>
                  <a:pt x="1172016" y="841502"/>
                </a:cubicBezTo>
                <a:cubicBezTo>
                  <a:pt x="1172016" y="658964"/>
                  <a:pt x="1024040" y="510988"/>
                  <a:pt x="841502" y="510988"/>
                </a:cubicBezTo>
                <a:close/>
                <a:moveTo>
                  <a:pt x="0" y="0"/>
                </a:moveTo>
                <a:lnTo>
                  <a:pt x="1683004" y="0"/>
                </a:lnTo>
                <a:lnTo>
                  <a:pt x="1683004" y="1683004"/>
                </a:lnTo>
                <a:lnTo>
                  <a:pt x="0" y="1683004"/>
                </a:lnTo>
                <a:close/>
              </a:path>
            </a:pathLst>
          </a:cu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787664" y="5259037"/>
            <a:ext cx="1169550" cy="1169550"/>
          </a:xfrm>
          <a:custGeom>
            <a:avLst/>
            <a:gdLst>
              <a:gd name="connsiteX0" fmla="*/ 841502 w 1683004"/>
              <a:gd name="connsiteY0" fmla="*/ 510988 h 1683004"/>
              <a:gd name="connsiteX1" fmla="*/ 510988 w 1683004"/>
              <a:gd name="connsiteY1" fmla="*/ 841502 h 1683004"/>
              <a:gd name="connsiteX2" fmla="*/ 841502 w 1683004"/>
              <a:gd name="connsiteY2" fmla="*/ 1172016 h 1683004"/>
              <a:gd name="connsiteX3" fmla="*/ 1172016 w 1683004"/>
              <a:gd name="connsiteY3" fmla="*/ 841502 h 1683004"/>
              <a:gd name="connsiteX4" fmla="*/ 841502 w 1683004"/>
              <a:gd name="connsiteY4" fmla="*/ 510988 h 1683004"/>
              <a:gd name="connsiteX5" fmla="*/ 0 w 1683004"/>
              <a:gd name="connsiteY5" fmla="*/ 0 h 1683004"/>
              <a:gd name="connsiteX6" fmla="*/ 1683004 w 1683004"/>
              <a:gd name="connsiteY6" fmla="*/ 0 h 1683004"/>
              <a:gd name="connsiteX7" fmla="*/ 1683004 w 1683004"/>
              <a:gd name="connsiteY7" fmla="*/ 1683004 h 1683004"/>
              <a:gd name="connsiteX8" fmla="*/ 0 w 1683004"/>
              <a:gd name="connsiteY8" fmla="*/ 1683004 h 1683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83004" h="1683004">
                <a:moveTo>
                  <a:pt x="841502" y="510988"/>
                </a:moveTo>
                <a:cubicBezTo>
                  <a:pt x="658964" y="510988"/>
                  <a:pt x="510988" y="658964"/>
                  <a:pt x="510988" y="841502"/>
                </a:cubicBezTo>
                <a:cubicBezTo>
                  <a:pt x="510988" y="1024040"/>
                  <a:pt x="658964" y="1172016"/>
                  <a:pt x="841502" y="1172016"/>
                </a:cubicBezTo>
                <a:cubicBezTo>
                  <a:pt x="1024040" y="1172016"/>
                  <a:pt x="1172016" y="1024040"/>
                  <a:pt x="1172016" y="841502"/>
                </a:cubicBezTo>
                <a:cubicBezTo>
                  <a:pt x="1172016" y="658964"/>
                  <a:pt x="1024040" y="510988"/>
                  <a:pt x="841502" y="510988"/>
                </a:cubicBezTo>
                <a:close/>
                <a:moveTo>
                  <a:pt x="0" y="0"/>
                </a:moveTo>
                <a:lnTo>
                  <a:pt x="1683004" y="0"/>
                </a:lnTo>
                <a:lnTo>
                  <a:pt x="1683004" y="1683004"/>
                </a:lnTo>
                <a:lnTo>
                  <a:pt x="0" y="1683004"/>
                </a:lnTo>
                <a:close/>
              </a:path>
            </a:pathLst>
          </a:cu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131970" y="5948616"/>
            <a:ext cx="837452" cy="837452"/>
          </a:xfrm>
          <a:custGeom>
            <a:avLst/>
            <a:gdLst>
              <a:gd name="connsiteX0" fmla="*/ 841502 w 1683004"/>
              <a:gd name="connsiteY0" fmla="*/ 510988 h 1683004"/>
              <a:gd name="connsiteX1" fmla="*/ 510988 w 1683004"/>
              <a:gd name="connsiteY1" fmla="*/ 841502 h 1683004"/>
              <a:gd name="connsiteX2" fmla="*/ 841502 w 1683004"/>
              <a:gd name="connsiteY2" fmla="*/ 1172016 h 1683004"/>
              <a:gd name="connsiteX3" fmla="*/ 1172016 w 1683004"/>
              <a:gd name="connsiteY3" fmla="*/ 841502 h 1683004"/>
              <a:gd name="connsiteX4" fmla="*/ 841502 w 1683004"/>
              <a:gd name="connsiteY4" fmla="*/ 510988 h 1683004"/>
              <a:gd name="connsiteX5" fmla="*/ 0 w 1683004"/>
              <a:gd name="connsiteY5" fmla="*/ 0 h 1683004"/>
              <a:gd name="connsiteX6" fmla="*/ 1683004 w 1683004"/>
              <a:gd name="connsiteY6" fmla="*/ 0 h 1683004"/>
              <a:gd name="connsiteX7" fmla="*/ 1683004 w 1683004"/>
              <a:gd name="connsiteY7" fmla="*/ 1683004 h 1683004"/>
              <a:gd name="connsiteX8" fmla="*/ 0 w 1683004"/>
              <a:gd name="connsiteY8" fmla="*/ 1683004 h 1683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83004" h="1683004">
                <a:moveTo>
                  <a:pt x="841502" y="510988"/>
                </a:moveTo>
                <a:cubicBezTo>
                  <a:pt x="658964" y="510988"/>
                  <a:pt x="510988" y="658964"/>
                  <a:pt x="510988" y="841502"/>
                </a:cubicBezTo>
                <a:cubicBezTo>
                  <a:pt x="510988" y="1024040"/>
                  <a:pt x="658964" y="1172016"/>
                  <a:pt x="841502" y="1172016"/>
                </a:cubicBezTo>
                <a:cubicBezTo>
                  <a:pt x="1024040" y="1172016"/>
                  <a:pt x="1172016" y="1024040"/>
                  <a:pt x="1172016" y="841502"/>
                </a:cubicBezTo>
                <a:cubicBezTo>
                  <a:pt x="1172016" y="658964"/>
                  <a:pt x="1024040" y="510988"/>
                  <a:pt x="841502" y="510988"/>
                </a:cubicBezTo>
                <a:close/>
                <a:moveTo>
                  <a:pt x="0" y="0"/>
                </a:moveTo>
                <a:lnTo>
                  <a:pt x="1683004" y="0"/>
                </a:lnTo>
                <a:lnTo>
                  <a:pt x="1683004" y="1683004"/>
                </a:lnTo>
                <a:lnTo>
                  <a:pt x="0" y="1683004"/>
                </a:lnTo>
                <a:close/>
              </a:path>
            </a:pathLst>
          </a:custGeom>
        </p:spPr>
      </p:pic>
      <p:sp>
        <p:nvSpPr>
          <p:cNvPr id="6" name="TextBox 74"/>
          <p:cNvSpPr txBox="1"/>
          <p:nvPr/>
        </p:nvSpPr>
        <p:spPr>
          <a:xfrm>
            <a:off x="4266331" y="2722245"/>
            <a:ext cx="8010966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540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22000">
                      <a:srgbClr val="4FA8DB"/>
                    </a:gs>
                    <a:gs pos="83000">
                      <a:srgbClr val="4DAFE8"/>
                    </a:gs>
                    <a:gs pos="100000">
                      <a:srgbClr val="1B4DAB"/>
                    </a:gs>
                  </a:gsLst>
                  <a:lin ang="5400000" scaled="1"/>
                </a:gradFill>
                <a:latin typeface="方正准圆_GBK" panose="03000509000000000000" pitchFamily="65" charset="-122"/>
                <a:ea typeface="方正准圆_GBK" panose="03000509000000000000" pitchFamily="65" charset="-122"/>
              </a:defRPr>
            </a:lvl1pPr>
          </a:lstStyle>
          <a:p>
            <a:r>
              <a:rPr lang="en-US" altLang="zh-CN" sz="4000" b="1" dirty="0">
                <a:solidFill>
                  <a:srgbClr val="93B0C1"/>
                </a:solidFill>
                <a:sym typeface="方正准圆_GBK" panose="03000509000000000000" pitchFamily="65" charset="-122"/>
              </a:rPr>
              <a:t>Control Wheel by a  </a:t>
            </a:r>
            <a:r>
              <a:rPr lang="en-US" altLang="zh-CN" sz="4000" b="1" dirty="0">
                <a:sym typeface="方正准圆_GBK" panose="03000509000000000000" pitchFamily="65" charset="-122"/>
              </a:rPr>
              <a:t>Joystick</a:t>
            </a:r>
            <a:endParaRPr lang="zh-CN" altLang="en-US" sz="4000" b="1" dirty="0">
              <a:solidFill>
                <a:srgbClr val="93B0C1"/>
              </a:solidFill>
              <a:sym typeface="方正准圆_GBK" panose="03000509000000000000" pitchFamily="65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667269" y="2393394"/>
            <a:ext cx="182729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540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22000">
                      <a:srgbClr val="4FA8DB"/>
                    </a:gs>
                    <a:gs pos="83000">
                      <a:srgbClr val="4DAFE8"/>
                    </a:gs>
                    <a:gs pos="100000">
                      <a:srgbClr val="1B4DAB"/>
                    </a:gs>
                  </a:gsLst>
                  <a:lin ang="5400000" scaled="1"/>
                </a:gradFill>
                <a:latin typeface="方正准圆_GBK" panose="03000509000000000000" pitchFamily="65" charset="-122"/>
                <a:ea typeface="方正准圆_GBK" panose="03000509000000000000" pitchFamily="65" charset="-122"/>
              </a:defRPr>
            </a:lvl1pPr>
          </a:lstStyle>
          <a:p>
            <a:r>
              <a:rPr lang="en-US" altLang="zh-CN" sz="8000" dirty="0">
                <a:solidFill>
                  <a:srgbClr val="93B0C1"/>
                </a:solidFill>
                <a:sym typeface="方正准圆_GBK" panose="03000509000000000000" pitchFamily="65" charset="-122"/>
              </a:rPr>
              <a:t>02</a:t>
            </a:r>
            <a:endParaRPr lang="zh-CN" altLang="en-US" sz="8000" dirty="0">
              <a:solidFill>
                <a:srgbClr val="93B0C1"/>
              </a:solidFill>
              <a:sym typeface="方正准圆_GBK" panose="03000509000000000000" pitchFamily="65" charset="-122"/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10354899" y="4552515"/>
            <a:ext cx="601668" cy="601668"/>
          </a:xfrm>
          <a:prstGeom prst="ellipse">
            <a:avLst/>
          </a:prstGeom>
          <a:noFill/>
          <a:ln w="25400">
            <a:solidFill>
              <a:srgbClr val="B6C3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11129234" y="5595871"/>
            <a:ext cx="495882" cy="495882"/>
          </a:xfrm>
          <a:prstGeom prst="ellipse">
            <a:avLst/>
          </a:prstGeom>
          <a:noFill/>
          <a:ln w="25400">
            <a:solidFill>
              <a:srgbClr val="B6C3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10365669" y="6185333"/>
            <a:ext cx="348108" cy="348108"/>
          </a:xfrm>
          <a:prstGeom prst="ellipse">
            <a:avLst/>
          </a:prstGeom>
          <a:noFill/>
          <a:ln w="25400">
            <a:solidFill>
              <a:srgbClr val="B6C3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组合 38"/>
          <p:cNvGrpSpPr/>
          <p:nvPr/>
        </p:nvGrpSpPr>
        <p:grpSpPr>
          <a:xfrm>
            <a:off x="251226" y="77873"/>
            <a:ext cx="1464068" cy="1662660"/>
            <a:chOff x="158801" y="7979"/>
            <a:chExt cx="2018187" cy="2291944"/>
          </a:xfrm>
        </p:grpSpPr>
        <p:pic>
          <p:nvPicPr>
            <p:cNvPr id="40" name="图片 3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158801" y="7979"/>
              <a:ext cx="1433412" cy="1433412"/>
            </a:xfrm>
            <a:custGeom>
              <a:avLst/>
              <a:gdLst>
                <a:gd name="connsiteX0" fmla="*/ 841502 w 1683004"/>
                <a:gd name="connsiteY0" fmla="*/ 510988 h 1683004"/>
                <a:gd name="connsiteX1" fmla="*/ 510988 w 1683004"/>
                <a:gd name="connsiteY1" fmla="*/ 841502 h 1683004"/>
                <a:gd name="connsiteX2" fmla="*/ 841502 w 1683004"/>
                <a:gd name="connsiteY2" fmla="*/ 1172016 h 1683004"/>
                <a:gd name="connsiteX3" fmla="*/ 1172016 w 1683004"/>
                <a:gd name="connsiteY3" fmla="*/ 841502 h 1683004"/>
                <a:gd name="connsiteX4" fmla="*/ 841502 w 1683004"/>
                <a:gd name="connsiteY4" fmla="*/ 510988 h 1683004"/>
                <a:gd name="connsiteX5" fmla="*/ 0 w 1683004"/>
                <a:gd name="connsiteY5" fmla="*/ 0 h 1683004"/>
                <a:gd name="connsiteX6" fmla="*/ 1683004 w 1683004"/>
                <a:gd name="connsiteY6" fmla="*/ 0 h 1683004"/>
                <a:gd name="connsiteX7" fmla="*/ 1683004 w 1683004"/>
                <a:gd name="connsiteY7" fmla="*/ 1683004 h 1683004"/>
                <a:gd name="connsiteX8" fmla="*/ 0 w 1683004"/>
                <a:gd name="connsiteY8" fmla="*/ 1683004 h 1683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83004" h="1683004">
                  <a:moveTo>
                    <a:pt x="841502" y="510988"/>
                  </a:moveTo>
                  <a:cubicBezTo>
                    <a:pt x="658964" y="510988"/>
                    <a:pt x="510988" y="658964"/>
                    <a:pt x="510988" y="841502"/>
                  </a:cubicBezTo>
                  <a:cubicBezTo>
                    <a:pt x="510988" y="1024040"/>
                    <a:pt x="658964" y="1172016"/>
                    <a:pt x="841502" y="1172016"/>
                  </a:cubicBezTo>
                  <a:cubicBezTo>
                    <a:pt x="1024040" y="1172016"/>
                    <a:pt x="1172016" y="1024040"/>
                    <a:pt x="1172016" y="841502"/>
                  </a:cubicBezTo>
                  <a:cubicBezTo>
                    <a:pt x="1172016" y="658964"/>
                    <a:pt x="1024040" y="510988"/>
                    <a:pt x="841502" y="510988"/>
                  </a:cubicBezTo>
                  <a:close/>
                  <a:moveTo>
                    <a:pt x="0" y="0"/>
                  </a:moveTo>
                  <a:lnTo>
                    <a:pt x="1683004" y="0"/>
                  </a:lnTo>
                  <a:lnTo>
                    <a:pt x="1683004" y="1683004"/>
                  </a:lnTo>
                  <a:lnTo>
                    <a:pt x="0" y="1683004"/>
                  </a:lnTo>
                  <a:close/>
                </a:path>
              </a:pathLst>
            </a:custGeom>
          </p:spPr>
        </p:pic>
        <p:pic>
          <p:nvPicPr>
            <p:cNvPr id="41" name="图片 4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1007438" y="1130373"/>
              <a:ext cx="1169550" cy="1169550"/>
            </a:xfrm>
            <a:custGeom>
              <a:avLst/>
              <a:gdLst>
                <a:gd name="connsiteX0" fmla="*/ 841502 w 1683004"/>
                <a:gd name="connsiteY0" fmla="*/ 510988 h 1683004"/>
                <a:gd name="connsiteX1" fmla="*/ 510988 w 1683004"/>
                <a:gd name="connsiteY1" fmla="*/ 841502 h 1683004"/>
                <a:gd name="connsiteX2" fmla="*/ 841502 w 1683004"/>
                <a:gd name="connsiteY2" fmla="*/ 1172016 h 1683004"/>
                <a:gd name="connsiteX3" fmla="*/ 1172016 w 1683004"/>
                <a:gd name="connsiteY3" fmla="*/ 841502 h 1683004"/>
                <a:gd name="connsiteX4" fmla="*/ 841502 w 1683004"/>
                <a:gd name="connsiteY4" fmla="*/ 510988 h 1683004"/>
                <a:gd name="connsiteX5" fmla="*/ 0 w 1683004"/>
                <a:gd name="connsiteY5" fmla="*/ 0 h 1683004"/>
                <a:gd name="connsiteX6" fmla="*/ 1683004 w 1683004"/>
                <a:gd name="connsiteY6" fmla="*/ 0 h 1683004"/>
                <a:gd name="connsiteX7" fmla="*/ 1683004 w 1683004"/>
                <a:gd name="connsiteY7" fmla="*/ 1683004 h 1683004"/>
                <a:gd name="connsiteX8" fmla="*/ 0 w 1683004"/>
                <a:gd name="connsiteY8" fmla="*/ 1683004 h 1683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83004" h="1683004">
                  <a:moveTo>
                    <a:pt x="841502" y="510988"/>
                  </a:moveTo>
                  <a:cubicBezTo>
                    <a:pt x="658964" y="510988"/>
                    <a:pt x="510988" y="658964"/>
                    <a:pt x="510988" y="841502"/>
                  </a:cubicBezTo>
                  <a:cubicBezTo>
                    <a:pt x="510988" y="1024040"/>
                    <a:pt x="658964" y="1172016"/>
                    <a:pt x="841502" y="1172016"/>
                  </a:cubicBezTo>
                  <a:cubicBezTo>
                    <a:pt x="1024040" y="1172016"/>
                    <a:pt x="1172016" y="1024040"/>
                    <a:pt x="1172016" y="841502"/>
                  </a:cubicBezTo>
                  <a:cubicBezTo>
                    <a:pt x="1172016" y="658964"/>
                    <a:pt x="1024040" y="510988"/>
                    <a:pt x="841502" y="510988"/>
                  </a:cubicBezTo>
                  <a:close/>
                  <a:moveTo>
                    <a:pt x="0" y="0"/>
                  </a:moveTo>
                  <a:lnTo>
                    <a:pt x="1683004" y="0"/>
                  </a:lnTo>
                  <a:lnTo>
                    <a:pt x="1683004" y="1683004"/>
                  </a:lnTo>
                  <a:lnTo>
                    <a:pt x="0" y="1683004"/>
                  </a:lnTo>
                  <a:close/>
                </a:path>
              </a:pathLst>
            </a:custGeom>
          </p:spPr>
        </p:pic>
      </p:grpSp>
      <p:pic>
        <p:nvPicPr>
          <p:cNvPr id="18" name="82dbc40e487055fcc9e0749fd0c71880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15294" y="1117722"/>
            <a:ext cx="8772409" cy="49348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229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7.79244094488195,&quot;left&quot;:309.83094488188976,&quot;top&quot;:128.16125984251968,&quot;width&quot;:605.5190551181101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7.79244094488195,&quot;left&quot;:309.83094488188976,&quot;top&quot;:128.16125984251968,&quot;width&quot;:605.5190551181101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7.79244094488195,&quot;left&quot;:309.83094488188976,&quot;top&quot;:128.16125984251968,&quot;width&quot;:605.5190551181101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7.79244094488195,&quot;left&quot;:309.83094488188976,&quot;top&quot;:128.16125984251968,&quot;width&quot;:605.5190551181101}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7.79244094488195,&quot;left&quot;:309.83094488188976,&quot;top&quot;:128.16125984251968,&quot;width&quot;:605.5190551181101}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7.79244094488195,&quot;left&quot;:309.83094488188976,&quot;top&quot;:128.16125984251968,&quot;width&quot;:605.5190551181101}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7.79244094488195,&quot;left&quot;:309.83094488188976,&quot;top&quot;:128.16125984251968,&quot;width&quot;:605.5190551181101}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7.79244094488195,&quot;left&quot;:309.83094488188976,&quot;top&quot;:128.16125984251968,&quot;width&quot;:605.5190551181101}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</TotalTime>
  <Words>1549</Words>
  <Application>Microsoft Office PowerPoint</Application>
  <PresentationFormat>宽屏</PresentationFormat>
  <Paragraphs>170</Paragraphs>
  <Slides>18</Slides>
  <Notes>0</Notes>
  <HiddenSlides>0</HiddenSlides>
  <MMClips>2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7" baseType="lpstr">
      <vt:lpstr>方正准圆_GBK</vt:lpstr>
      <vt:lpstr>宋体</vt:lpstr>
      <vt:lpstr>微软雅黑</vt:lpstr>
      <vt:lpstr>Arial</vt:lpstr>
      <vt:lpstr>Calibri</vt:lpstr>
      <vt:lpstr>Calibri Light</vt:lpstr>
      <vt:lpstr>Cambria Math</vt:lpstr>
      <vt:lpstr>Consolas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开宇 黄</cp:lastModifiedBy>
  <cp:revision>19</cp:revision>
  <dcterms:created xsi:type="dcterms:W3CDTF">2015-05-05T08:02:00Z</dcterms:created>
  <dcterms:modified xsi:type="dcterms:W3CDTF">2025-08-11T11:24:37Z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2052-12.1.0.21541</vt:lpwstr>
  </property>
  <property fmtid="{D5CDD505-2E9C-101B-9397-08002B2CF9AE}" pid="3" name="KSOTemplateUUID">
    <vt:lpwstr>v1.0_mb_0jGPKLQVoRtuaE7r1K4ZdQ==</vt:lpwstr>
  </property>
  <property fmtid="{D5CDD505-2E9C-101B-9397-08002B2CF9AE}" pid="4" name="ICV">
    <vt:lpwstr>F8DB1FBEF8D64B149D8BCE62059C2108_12</vt:lpwstr>
  </property>
</Properties>
</file>